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4209" r:id="rId2"/>
    <p:sldMasterId id="2147484196" r:id="rId3"/>
  </p:sldMasterIdLst>
  <p:notesMasterIdLst>
    <p:notesMasterId r:id="rId48"/>
  </p:notesMasterIdLst>
  <p:handoutMasterIdLst>
    <p:handoutMasterId r:id="rId49"/>
  </p:handoutMasterIdLst>
  <p:sldIdLst>
    <p:sldId id="1401" r:id="rId4"/>
    <p:sldId id="1409" r:id="rId5"/>
    <p:sldId id="1408" r:id="rId6"/>
    <p:sldId id="1407" r:id="rId7"/>
    <p:sldId id="1434" r:id="rId8"/>
    <p:sldId id="1435" r:id="rId9"/>
    <p:sldId id="1436" r:id="rId10"/>
    <p:sldId id="1437" r:id="rId11"/>
    <p:sldId id="1438" r:id="rId12"/>
    <p:sldId id="1439" r:id="rId13"/>
    <p:sldId id="1440" r:id="rId14"/>
    <p:sldId id="1441" r:id="rId15"/>
    <p:sldId id="1442" r:id="rId16"/>
    <p:sldId id="1443" r:id="rId17"/>
    <p:sldId id="1444" r:id="rId18"/>
    <p:sldId id="1445" r:id="rId19"/>
    <p:sldId id="1446" r:id="rId20"/>
    <p:sldId id="1447" r:id="rId21"/>
    <p:sldId id="1448" r:id="rId22"/>
    <p:sldId id="1449" r:id="rId23"/>
    <p:sldId id="1450" r:id="rId24"/>
    <p:sldId id="1451" r:id="rId25"/>
    <p:sldId id="1452" r:id="rId26"/>
    <p:sldId id="1453" r:id="rId27"/>
    <p:sldId id="1454" r:id="rId28"/>
    <p:sldId id="1455" r:id="rId29"/>
    <p:sldId id="1298" r:id="rId30"/>
    <p:sldId id="1424" r:id="rId31"/>
    <p:sldId id="1425" r:id="rId32"/>
    <p:sldId id="1303" r:id="rId33"/>
    <p:sldId id="1426" r:id="rId34"/>
    <p:sldId id="1301" r:id="rId35"/>
    <p:sldId id="1302" r:id="rId36"/>
    <p:sldId id="1427" r:id="rId37"/>
    <p:sldId id="1433" r:id="rId38"/>
    <p:sldId id="1410" r:id="rId39"/>
    <p:sldId id="1411" r:id="rId40"/>
    <p:sldId id="1412" r:id="rId41"/>
    <p:sldId id="1413" r:id="rId42"/>
    <p:sldId id="1430" r:id="rId43"/>
    <p:sldId id="1428" r:id="rId44"/>
    <p:sldId id="1429" r:id="rId45"/>
    <p:sldId id="1431" r:id="rId46"/>
    <p:sldId id="1163" r:id="rId47"/>
  </p:sldIdLst>
  <p:sldSz cx="9906000" cy="6858000" type="A4"/>
  <p:notesSz cx="7099300" cy="10234613"/>
  <p:defaultTextStyle>
    <a:defPPr>
      <a:defRPr lang="de-DE"/>
    </a:defPPr>
    <a:lvl1pPr algn="l" rtl="0" fontAlgn="base">
      <a:spcBef>
        <a:spcPct val="0"/>
      </a:spcBef>
      <a:spcAft>
        <a:spcPct val="0"/>
      </a:spcAft>
      <a:defRPr sz="2000" kern="1200">
        <a:solidFill>
          <a:schemeClr val="tx1"/>
        </a:solidFill>
        <a:latin typeface="Arial" pitchFamily="34" charset="0"/>
        <a:ea typeface="+mn-ea"/>
        <a:cs typeface="+mn-cs"/>
      </a:defRPr>
    </a:lvl1pPr>
    <a:lvl2pPr marL="457200" algn="l" rtl="0" fontAlgn="base">
      <a:spcBef>
        <a:spcPct val="0"/>
      </a:spcBef>
      <a:spcAft>
        <a:spcPct val="0"/>
      </a:spcAft>
      <a:defRPr sz="2000" kern="1200">
        <a:solidFill>
          <a:schemeClr val="tx1"/>
        </a:solidFill>
        <a:latin typeface="Arial" pitchFamily="34" charset="0"/>
        <a:ea typeface="+mn-ea"/>
        <a:cs typeface="+mn-cs"/>
      </a:defRPr>
    </a:lvl2pPr>
    <a:lvl3pPr marL="914400" algn="l" rtl="0" fontAlgn="base">
      <a:spcBef>
        <a:spcPct val="0"/>
      </a:spcBef>
      <a:spcAft>
        <a:spcPct val="0"/>
      </a:spcAft>
      <a:defRPr sz="2000" kern="1200">
        <a:solidFill>
          <a:schemeClr val="tx1"/>
        </a:solidFill>
        <a:latin typeface="Arial" pitchFamily="34" charset="0"/>
        <a:ea typeface="+mn-ea"/>
        <a:cs typeface="+mn-cs"/>
      </a:defRPr>
    </a:lvl3pPr>
    <a:lvl4pPr marL="1371600" algn="l" rtl="0" fontAlgn="base">
      <a:spcBef>
        <a:spcPct val="0"/>
      </a:spcBef>
      <a:spcAft>
        <a:spcPct val="0"/>
      </a:spcAft>
      <a:defRPr sz="2000" kern="1200">
        <a:solidFill>
          <a:schemeClr val="tx1"/>
        </a:solidFill>
        <a:latin typeface="Arial" pitchFamily="34" charset="0"/>
        <a:ea typeface="+mn-ea"/>
        <a:cs typeface="+mn-cs"/>
      </a:defRPr>
    </a:lvl4pPr>
    <a:lvl5pPr marL="1828800" algn="l" rtl="0" fontAlgn="base">
      <a:spcBef>
        <a:spcPct val="0"/>
      </a:spcBef>
      <a:spcAft>
        <a:spcPct val="0"/>
      </a:spcAft>
      <a:defRPr sz="2000" kern="1200">
        <a:solidFill>
          <a:schemeClr val="tx1"/>
        </a:solidFill>
        <a:latin typeface="Arial" pitchFamily="34" charset="0"/>
        <a:ea typeface="+mn-ea"/>
        <a:cs typeface="+mn-cs"/>
      </a:defRPr>
    </a:lvl5pPr>
    <a:lvl6pPr marL="2286000" algn="l" defTabSz="914400" rtl="0" eaLnBrk="1" latinLnBrk="0" hangingPunct="1">
      <a:defRPr sz="2000" kern="1200">
        <a:solidFill>
          <a:schemeClr val="tx1"/>
        </a:solidFill>
        <a:latin typeface="Arial" pitchFamily="34" charset="0"/>
        <a:ea typeface="+mn-ea"/>
        <a:cs typeface="+mn-cs"/>
      </a:defRPr>
    </a:lvl6pPr>
    <a:lvl7pPr marL="2743200" algn="l" defTabSz="914400" rtl="0" eaLnBrk="1" latinLnBrk="0" hangingPunct="1">
      <a:defRPr sz="2000" kern="1200">
        <a:solidFill>
          <a:schemeClr val="tx1"/>
        </a:solidFill>
        <a:latin typeface="Arial" pitchFamily="34" charset="0"/>
        <a:ea typeface="+mn-ea"/>
        <a:cs typeface="+mn-cs"/>
      </a:defRPr>
    </a:lvl7pPr>
    <a:lvl8pPr marL="3200400" algn="l" defTabSz="914400" rtl="0" eaLnBrk="1" latinLnBrk="0" hangingPunct="1">
      <a:defRPr sz="2000" kern="1200">
        <a:solidFill>
          <a:schemeClr val="tx1"/>
        </a:solidFill>
        <a:latin typeface="Arial" pitchFamily="34" charset="0"/>
        <a:ea typeface="+mn-ea"/>
        <a:cs typeface="+mn-cs"/>
      </a:defRPr>
    </a:lvl8pPr>
    <a:lvl9pPr marL="3657600" algn="l" defTabSz="914400" rtl="0" eaLnBrk="1" latinLnBrk="0" hangingPunct="1">
      <a:defRPr sz="20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 uri="{2D200454-40CA-4A62-9FC3-DE9A4176ACB9}">
      <p15:notesGuideLst xmlns="" xmlns:p15="http://schemas.microsoft.com/office/powerpoint/2012/main">
        <p15:guide id="1" orient="horz" pos="3224">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n.augsburg" initials="k" lastIdx="8" clrIdx="0">
    <p:extLst/>
  </p:cmAuthor>
  <p:cmAuthor id="2" name="A"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0000"/>
    <a:srgbClr val="009900"/>
    <a:srgbClr val="DDDDDD"/>
    <a:srgbClr val="01AB3A"/>
    <a:srgbClr val="000000"/>
    <a:srgbClr val="000099"/>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40" autoAdjust="0"/>
    <p:restoredTop sz="86355" autoAdjust="0"/>
  </p:normalViewPr>
  <p:slideViewPr>
    <p:cSldViewPr>
      <p:cViewPr>
        <p:scale>
          <a:sx n="127" d="100"/>
          <a:sy n="127" d="100"/>
        </p:scale>
        <p:origin x="-108" y="-240"/>
      </p:cViewPr>
      <p:guideLst>
        <p:guide orient="horz" pos="2160"/>
        <p:guide pos="3120"/>
      </p:guideLst>
    </p:cSldViewPr>
  </p:slideViewPr>
  <p:outlineViewPr>
    <p:cViewPr>
      <p:scale>
        <a:sx n="33" d="100"/>
        <a:sy n="33" d="100"/>
      </p:scale>
      <p:origin x="0" y="27282"/>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90" d="100"/>
          <a:sy n="90" d="100"/>
        </p:scale>
        <p:origin x="-1704" y="-4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6575" cy="511175"/>
          </a:xfrm>
          <a:prstGeom prst="rect">
            <a:avLst/>
          </a:prstGeom>
        </p:spPr>
        <p:txBody>
          <a:bodyPr vert="horz" lIns="91424" tIns="45712" rIns="91424" bIns="45712" rtlCol="0"/>
          <a:lstStyle>
            <a:lvl1pPr algn="l">
              <a:defRPr sz="1200"/>
            </a:lvl1pPr>
          </a:lstStyle>
          <a:p>
            <a:endParaRPr lang="de-CH" dirty="0"/>
          </a:p>
        </p:txBody>
      </p:sp>
      <p:sp>
        <p:nvSpPr>
          <p:cNvPr id="3" name="Datumsplatzhalter 2"/>
          <p:cNvSpPr>
            <a:spLocks noGrp="1"/>
          </p:cNvSpPr>
          <p:nvPr>
            <p:ph type="dt" sz="quarter" idx="1"/>
          </p:nvPr>
        </p:nvSpPr>
        <p:spPr>
          <a:xfrm>
            <a:off x="4021138" y="1"/>
            <a:ext cx="3076575" cy="511175"/>
          </a:xfrm>
          <a:prstGeom prst="rect">
            <a:avLst/>
          </a:prstGeom>
        </p:spPr>
        <p:txBody>
          <a:bodyPr vert="horz" lIns="91424" tIns="45712" rIns="91424" bIns="45712" rtlCol="0"/>
          <a:lstStyle>
            <a:lvl1pPr algn="r">
              <a:defRPr sz="1200"/>
            </a:lvl1pPr>
          </a:lstStyle>
          <a:p>
            <a:fld id="{5CA52383-4111-422E-BE81-F08D29B2531D}" type="datetimeFigureOut">
              <a:rPr lang="de-CH" smtClean="0"/>
              <a:pPr/>
              <a:t>31.03.2016</a:t>
            </a:fld>
            <a:endParaRPr lang="de-DE" dirty="0"/>
          </a:p>
        </p:txBody>
      </p:sp>
      <p:sp>
        <p:nvSpPr>
          <p:cNvPr id="4" name="Fußzeilenplatzhalter 3"/>
          <p:cNvSpPr>
            <a:spLocks noGrp="1"/>
          </p:cNvSpPr>
          <p:nvPr>
            <p:ph type="ftr" sz="quarter" idx="2"/>
          </p:nvPr>
        </p:nvSpPr>
        <p:spPr>
          <a:xfrm>
            <a:off x="0" y="9721852"/>
            <a:ext cx="3076575" cy="511175"/>
          </a:xfrm>
          <a:prstGeom prst="rect">
            <a:avLst/>
          </a:prstGeom>
        </p:spPr>
        <p:txBody>
          <a:bodyPr vert="horz" lIns="91424" tIns="45712" rIns="91424" bIns="45712" rtlCol="0" anchor="b"/>
          <a:lstStyle>
            <a:lvl1pPr algn="l">
              <a:defRPr sz="1200"/>
            </a:lvl1pPr>
          </a:lstStyle>
          <a:p>
            <a:endParaRPr lang="de-CH" dirty="0"/>
          </a:p>
        </p:txBody>
      </p:sp>
      <p:sp>
        <p:nvSpPr>
          <p:cNvPr id="5" name="Foliennummernplatzhalter 4"/>
          <p:cNvSpPr>
            <a:spLocks noGrp="1"/>
          </p:cNvSpPr>
          <p:nvPr>
            <p:ph type="sldNum" sz="quarter" idx="3"/>
          </p:nvPr>
        </p:nvSpPr>
        <p:spPr>
          <a:xfrm>
            <a:off x="4021138" y="9721852"/>
            <a:ext cx="3076575" cy="511175"/>
          </a:xfrm>
          <a:prstGeom prst="rect">
            <a:avLst/>
          </a:prstGeom>
        </p:spPr>
        <p:txBody>
          <a:bodyPr vert="horz" lIns="91424" tIns="45712" rIns="91424" bIns="45712" rtlCol="0" anchor="b"/>
          <a:lstStyle>
            <a:lvl1pPr algn="r">
              <a:defRPr sz="1200"/>
            </a:lvl1pPr>
          </a:lstStyle>
          <a:p>
            <a:fld id="{932F1ABD-CC98-405E-A65E-965D3309FB47}" type="slidenum">
              <a:rPr lang="de-CH" smtClean="0"/>
              <a:pPr/>
              <a:t>‹N›</a:t>
            </a:fld>
            <a:endParaRPr lang="de-DE" dirty="0"/>
          </a:p>
        </p:txBody>
      </p:sp>
    </p:spTree>
    <p:extLst>
      <p:ext uri="{BB962C8B-B14F-4D97-AF65-F5344CB8AC3E}">
        <p14:creationId xmlns:p14="http://schemas.microsoft.com/office/powerpoint/2010/main" val="740369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1"/>
            <a:ext cx="3074720" cy="511313"/>
          </a:xfrm>
          <a:prstGeom prst="rect">
            <a:avLst/>
          </a:prstGeom>
          <a:noFill/>
          <a:ln w="9525">
            <a:noFill/>
            <a:miter lim="800000"/>
            <a:headEnd/>
            <a:tailEnd/>
          </a:ln>
          <a:effectLst/>
        </p:spPr>
        <p:txBody>
          <a:bodyPr vert="horz" wrap="square" lIns="95513" tIns="47756" rIns="95513" bIns="47756" numCol="1" anchor="t" anchorCtr="0" compatLnSpc="1">
            <a:prstTxWarp prst="textNoShape">
              <a:avLst/>
            </a:prstTxWarp>
          </a:bodyPr>
          <a:lstStyle>
            <a:lvl1pPr defTabSz="955580">
              <a:defRPr sz="1100">
                <a:latin typeface="Arial" charset="0"/>
              </a:defRPr>
            </a:lvl1pPr>
          </a:lstStyle>
          <a:p>
            <a:pPr>
              <a:defRPr/>
            </a:pPr>
            <a:endParaRPr lang="de-DE" dirty="0"/>
          </a:p>
        </p:txBody>
      </p:sp>
      <p:sp>
        <p:nvSpPr>
          <p:cNvPr id="22531" name="Rectangle 3"/>
          <p:cNvSpPr>
            <a:spLocks noGrp="1" noChangeArrowheads="1"/>
          </p:cNvSpPr>
          <p:nvPr>
            <p:ph type="dt" idx="1"/>
          </p:nvPr>
        </p:nvSpPr>
        <p:spPr bwMode="auto">
          <a:xfrm>
            <a:off x="4022937" y="1"/>
            <a:ext cx="3074720" cy="511313"/>
          </a:xfrm>
          <a:prstGeom prst="rect">
            <a:avLst/>
          </a:prstGeom>
          <a:noFill/>
          <a:ln w="9525">
            <a:noFill/>
            <a:miter lim="800000"/>
            <a:headEnd/>
            <a:tailEnd/>
          </a:ln>
          <a:effectLst/>
        </p:spPr>
        <p:txBody>
          <a:bodyPr vert="horz" wrap="square" lIns="95513" tIns="47756" rIns="95513" bIns="47756" numCol="1" anchor="t" anchorCtr="0" compatLnSpc="1">
            <a:prstTxWarp prst="textNoShape">
              <a:avLst/>
            </a:prstTxWarp>
          </a:bodyPr>
          <a:lstStyle>
            <a:lvl1pPr algn="r" defTabSz="955580">
              <a:defRPr sz="1100">
                <a:latin typeface="Arial" charset="0"/>
              </a:defRPr>
            </a:lvl1pPr>
          </a:lstStyle>
          <a:p>
            <a:pPr>
              <a:defRPr/>
            </a:pPr>
            <a:endParaRPr lang="de-DE" dirty="0"/>
          </a:p>
        </p:txBody>
      </p:sp>
      <p:sp>
        <p:nvSpPr>
          <p:cNvPr id="64516" name="Rectangle 4"/>
          <p:cNvSpPr>
            <a:spLocks noGrp="1" noRot="1" noChangeAspect="1" noChangeArrowheads="1" noTextEdit="1"/>
          </p:cNvSpPr>
          <p:nvPr>
            <p:ph type="sldImg" idx="2"/>
          </p:nvPr>
        </p:nvSpPr>
        <p:spPr bwMode="auto">
          <a:xfrm>
            <a:off x="782638" y="766763"/>
            <a:ext cx="5543550" cy="3838575"/>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11576" y="4860816"/>
            <a:ext cx="5676153" cy="4606828"/>
          </a:xfrm>
          <a:prstGeom prst="rect">
            <a:avLst/>
          </a:prstGeom>
          <a:noFill/>
          <a:ln w="9525">
            <a:noFill/>
            <a:miter lim="800000"/>
            <a:headEnd/>
            <a:tailEnd/>
          </a:ln>
          <a:effectLst/>
        </p:spPr>
        <p:txBody>
          <a:bodyPr vert="horz" wrap="square" lIns="95513" tIns="47756" rIns="95513" bIns="4775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2534" name="Rectangle 6"/>
          <p:cNvSpPr>
            <a:spLocks noGrp="1" noChangeArrowheads="1"/>
          </p:cNvSpPr>
          <p:nvPr>
            <p:ph type="ftr" sz="quarter" idx="4"/>
          </p:nvPr>
        </p:nvSpPr>
        <p:spPr bwMode="auto">
          <a:xfrm>
            <a:off x="1" y="9721630"/>
            <a:ext cx="3074720" cy="511313"/>
          </a:xfrm>
          <a:prstGeom prst="rect">
            <a:avLst/>
          </a:prstGeom>
          <a:noFill/>
          <a:ln w="9525">
            <a:noFill/>
            <a:miter lim="800000"/>
            <a:headEnd/>
            <a:tailEnd/>
          </a:ln>
          <a:effectLst/>
        </p:spPr>
        <p:txBody>
          <a:bodyPr vert="horz" wrap="square" lIns="95513" tIns="47756" rIns="95513" bIns="47756" numCol="1" anchor="b" anchorCtr="0" compatLnSpc="1">
            <a:prstTxWarp prst="textNoShape">
              <a:avLst/>
            </a:prstTxWarp>
          </a:bodyPr>
          <a:lstStyle>
            <a:lvl1pPr defTabSz="955580">
              <a:defRPr sz="1100">
                <a:latin typeface="Arial" charset="0"/>
              </a:defRPr>
            </a:lvl1pPr>
          </a:lstStyle>
          <a:p>
            <a:pPr>
              <a:defRPr/>
            </a:pPr>
            <a:endParaRPr lang="de-DE" dirty="0"/>
          </a:p>
        </p:txBody>
      </p:sp>
      <p:sp>
        <p:nvSpPr>
          <p:cNvPr id="22535" name="Rectangle 7"/>
          <p:cNvSpPr>
            <a:spLocks noGrp="1" noChangeArrowheads="1"/>
          </p:cNvSpPr>
          <p:nvPr>
            <p:ph type="sldNum" sz="quarter" idx="5"/>
          </p:nvPr>
        </p:nvSpPr>
        <p:spPr bwMode="auto">
          <a:xfrm>
            <a:off x="4022937" y="9721630"/>
            <a:ext cx="3074720" cy="511313"/>
          </a:xfrm>
          <a:prstGeom prst="rect">
            <a:avLst/>
          </a:prstGeom>
          <a:noFill/>
          <a:ln w="9525">
            <a:noFill/>
            <a:miter lim="800000"/>
            <a:headEnd/>
            <a:tailEnd/>
          </a:ln>
          <a:effectLst/>
        </p:spPr>
        <p:txBody>
          <a:bodyPr vert="horz" wrap="square" lIns="95513" tIns="47756" rIns="95513" bIns="47756" numCol="1" anchor="b" anchorCtr="0" compatLnSpc="1">
            <a:prstTxWarp prst="textNoShape">
              <a:avLst/>
            </a:prstTxWarp>
          </a:bodyPr>
          <a:lstStyle>
            <a:lvl1pPr algn="r" defTabSz="955580">
              <a:defRPr sz="1100">
                <a:latin typeface="Arial" charset="0"/>
              </a:defRPr>
            </a:lvl1pPr>
          </a:lstStyle>
          <a:p>
            <a:pPr>
              <a:defRPr/>
            </a:pPr>
            <a:fld id="{AA03E05C-B5F5-46DF-97FB-41B00FE0EE0B}" type="slidenum">
              <a:rPr lang="de-DE"/>
              <a:pPr>
                <a:defRPr/>
              </a:pPr>
              <a:t>‹N›</a:t>
            </a:fld>
            <a:endParaRPr lang="de-DE" dirty="0"/>
          </a:p>
        </p:txBody>
      </p:sp>
    </p:spTree>
    <p:extLst>
      <p:ext uri="{BB962C8B-B14F-4D97-AF65-F5344CB8AC3E}">
        <p14:creationId xmlns:p14="http://schemas.microsoft.com/office/powerpoint/2010/main" val="28115543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3827476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9458" name="Rectangle 2"/>
          <p:cNvSpPr>
            <a:spLocks noGrp="1" noChangeAspect="1" noChangeArrowheads="1"/>
          </p:cNvSpPr>
          <p:nvPr>
            <p:ph type="ctrTitle"/>
          </p:nvPr>
        </p:nvSpPr>
        <p:spPr bwMode="gray">
          <a:xfrm>
            <a:off x="1987550" y="2208213"/>
            <a:ext cx="7604125" cy="1808162"/>
          </a:xfrm>
          <a:solidFill>
            <a:schemeClr val="tx2"/>
          </a:solidFill>
        </p:spPr>
        <p:txBody>
          <a:bodyPr/>
          <a:lstStyle>
            <a:lvl1pPr>
              <a:defRPr sz="2600">
                <a:solidFill>
                  <a:schemeClr val="accent1"/>
                </a:solidFill>
              </a:defRPr>
            </a:lvl1pPr>
          </a:lstStyle>
          <a:p>
            <a:r>
              <a:rPr lang="de-DE"/>
              <a:t>Titelmasterformat durch Klicken bearbeiten</a:t>
            </a:r>
          </a:p>
        </p:txBody>
      </p:sp>
      <p:sp>
        <p:nvSpPr>
          <p:cNvPr id="19459" name="Rectangle 3"/>
          <p:cNvSpPr>
            <a:spLocks noGrp="1" noChangeArrowheads="1"/>
          </p:cNvSpPr>
          <p:nvPr>
            <p:ph type="subTitle" idx="1"/>
          </p:nvPr>
        </p:nvSpPr>
        <p:spPr>
          <a:xfrm>
            <a:off x="1987550" y="4011613"/>
            <a:ext cx="7604125" cy="1800225"/>
          </a:xfrm>
          <a:solidFill>
            <a:schemeClr val="accent2"/>
          </a:solidFill>
        </p:spPr>
        <p:txBody>
          <a:bodyPr tIns="180000" bIns="180000"/>
          <a:lstStyle>
            <a:lvl1pPr marL="0" indent="0">
              <a:buFont typeface="Wingdings" pitchFamily="2" charset="2"/>
              <a:buNone/>
              <a:defRPr sz="2000" b="1"/>
            </a:lvl1pPr>
          </a:lstStyle>
          <a:p>
            <a:endParaRPr lang="de-CH"/>
          </a:p>
        </p:txBody>
      </p:sp>
      <p:grpSp>
        <p:nvGrpSpPr>
          <p:cNvPr id="7" name="Group 22"/>
          <p:cNvGrpSpPr>
            <a:grpSpLocks noChangeAspect="1"/>
          </p:cNvGrpSpPr>
          <p:nvPr userDrawn="1"/>
        </p:nvGrpSpPr>
        <p:grpSpPr bwMode="auto">
          <a:xfrm>
            <a:off x="1302100" y="866474"/>
            <a:ext cx="3215441" cy="935603"/>
            <a:chOff x="3139" y="436"/>
            <a:chExt cx="2337" cy="680"/>
          </a:xfrm>
        </p:grpSpPr>
        <p:pic>
          <p:nvPicPr>
            <p:cNvPr id="8" name="Picture 20" descr="IFBe3P1M"/>
            <p:cNvPicPr>
              <a:picLocks noChangeAspect="1" noChangeArrowheads="1"/>
            </p:cNvPicPr>
            <p:nvPr userDrawn="1"/>
          </p:nvPicPr>
          <p:blipFill>
            <a:blip r:embed="rId2" cstate="print"/>
            <a:srcRect l="19611"/>
            <a:stretch>
              <a:fillRect/>
            </a:stretch>
          </p:blipFill>
          <p:spPr bwMode="gray">
            <a:xfrm>
              <a:off x="3619" y="436"/>
              <a:ext cx="1857" cy="680"/>
            </a:xfrm>
            <a:prstGeom prst="rect">
              <a:avLst/>
            </a:prstGeom>
            <a:noFill/>
            <a:ln w="9525">
              <a:noFill/>
              <a:miter lim="800000"/>
              <a:headEnd/>
              <a:tailEnd/>
            </a:ln>
          </p:spPr>
        </p:pic>
        <p:pic>
          <p:nvPicPr>
            <p:cNvPr id="9" name="Picture 21" descr="Peterli-Pur"/>
            <p:cNvPicPr>
              <a:picLocks noChangeAspect="1" noChangeArrowheads="1"/>
            </p:cNvPicPr>
            <p:nvPr userDrawn="1"/>
          </p:nvPicPr>
          <p:blipFill>
            <a:blip r:embed="rId3" cstate="print"/>
            <a:srcRect/>
            <a:stretch>
              <a:fillRect/>
            </a:stretch>
          </p:blipFill>
          <p:spPr bwMode="gray">
            <a:xfrm>
              <a:off x="3139" y="567"/>
              <a:ext cx="424" cy="499"/>
            </a:xfrm>
            <a:prstGeom prst="rect">
              <a:avLst/>
            </a:prstGeom>
            <a:noFill/>
            <a:ln w="9525">
              <a:noFill/>
              <a:miter lim="800000"/>
              <a:headEnd/>
              <a:tailEnd/>
            </a:ln>
          </p:spPr>
        </p:pic>
      </p:grpSp>
      <p:pic>
        <p:nvPicPr>
          <p:cNvPr id="1026" name="Picture 2" descr="http://t0.gstatic.com/images?q=tbn:ANd9GcQZLUn28d12HaMbAjPNUXoJ8XAimK0jmAS5HTtbs_f1u2XMWwaM"/>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60644" y="2283799"/>
            <a:ext cx="1694310" cy="1656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215193" y="190500"/>
            <a:ext cx="2339975" cy="604678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193675" y="190500"/>
            <a:ext cx="6869113" cy="604678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93677" y="190500"/>
            <a:ext cx="9361489" cy="646113"/>
          </a:xfrm>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47652" y="908050"/>
            <a:ext cx="4576763" cy="53292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quarter" idx="2"/>
          </p:nvPr>
        </p:nvSpPr>
        <p:spPr>
          <a:xfrm>
            <a:off x="4976813" y="908050"/>
            <a:ext cx="4578350" cy="25876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Inhaltsplatzhalter 4"/>
          <p:cNvSpPr>
            <a:spLocks noGrp="1"/>
          </p:cNvSpPr>
          <p:nvPr>
            <p:ph sz="quarter" idx="3"/>
          </p:nvPr>
        </p:nvSpPr>
        <p:spPr>
          <a:xfrm>
            <a:off x="4976813" y="3648075"/>
            <a:ext cx="4578350" cy="258921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extLst>
      <p:ext uri="{BB962C8B-B14F-4D97-AF65-F5344CB8AC3E}">
        <p14:creationId xmlns:p14="http://schemas.microsoft.com/office/powerpoint/2010/main" val="3764667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238250" y="1122363"/>
            <a:ext cx="7429500" cy="2387600"/>
          </a:xfrm>
        </p:spPr>
        <p:txBody>
          <a:bodyPr anchor="b"/>
          <a:lstStyle>
            <a:lvl1pPr algn="ctr">
              <a:defRPr sz="6000"/>
            </a:lvl1pPr>
          </a:lstStyle>
          <a:p>
            <a:r>
              <a:rPr lang="de-DE" smtClean="0"/>
              <a:t>Titelmasterformat durch Klicken bearbeiten</a:t>
            </a:r>
            <a:endParaRPr lang="de-CH"/>
          </a:p>
        </p:txBody>
      </p:sp>
      <p:sp>
        <p:nvSpPr>
          <p:cNvPr id="3" name="Untertitel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2172076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263562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76275" y="1709738"/>
            <a:ext cx="8543925" cy="2852737"/>
          </a:xfrm>
        </p:spPr>
        <p:txBody>
          <a:bodyPr anchor="b"/>
          <a:lstStyle>
            <a:lvl1pPr>
              <a:defRPr sz="6000"/>
            </a:lvl1pPr>
          </a:lstStyle>
          <a:p>
            <a:r>
              <a:rPr lang="de-DE" smtClean="0"/>
              <a:t>Titelmasterformat durch Klicken bearbeiten</a:t>
            </a:r>
            <a:endParaRPr lang="de-CH"/>
          </a:p>
        </p:txBody>
      </p:sp>
      <p:sp>
        <p:nvSpPr>
          <p:cNvPr id="3" name="Textplatzhalter 2"/>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3365691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681038" y="1825625"/>
            <a:ext cx="4195762"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029200" y="1825625"/>
            <a:ext cx="4195763"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247307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82625" y="365125"/>
            <a:ext cx="8543925" cy="1325563"/>
          </a:xfrm>
        </p:spPr>
        <p:txBody>
          <a:bodyPr/>
          <a:lstStyle/>
          <a:p>
            <a:r>
              <a:rPr lang="de-DE" smtClean="0"/>
              <a:t>Titelmasterformat durch Klicken bearbeiten</a:t>
            </a:r>
            <a:endParaRPr lang="de-CH"/>
          </a:p>
        </p:txBody>
      </p:sp>
      <p:sp>
        <p:nvSpPr>
          <p:cNvPr id="3" name="Textplatzhalter 2"/>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82625" y="2505075"/>
            <a:ext cx="4191000"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5014913" y="2505075"/>
            <a:ext cx="42116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1476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3788594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3844379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4050" cy="1600200"/>
          </a:xfrm>
        </p:spPr>
        <p:txBody>
          <a:bodyPr anchor="b"/>
          <a:lstStyle>
            <a:lvl1pPr>
              <a:defRPr sz="3200"/>
            </a:lvl1pPr>
          </a:lstStyle>
          <a:p>
            <a:r>
              <a:rPr lang="de-DE" smtClean="0"/>
              <a:t>Titelmasterformat durch Klicken bearbeiten</a:t>
            </a:r>
            <a:endParaRPr lang="de-CH"/>
          </a:p>
        </p:txBody>
      </p:sp>
      <p:sp>
        <p:nvSpPr>
          <p:cNvPr id="3" name="Inhaltsplatzhalter 2"/>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3126985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2625" y="457200"/>
            <a:ext cx="3194050" cy="1600200"/>
          </a:xfrm>
        </p:spPr>
        <p:txBody>
          <a:bodyPr anchor="b"/>
          <a:lstStyle>
            <a:lvl1pPr>
              <a:defRPr sz="3200"/>
            </a:lvl1pPr>
          </a:lstStyle>
          <a:p>
            <a:r>
              <a:rPr lang="de-DE" smtClean="0"/>
              <a:t>Titelmasterformat durch Klicken bearbeiten</a:t>
            </a:r>
            <a:endParaRPr lang="de-CH"/>
          </a:p>
        </p:txBody>
      </p:sp>
      <p:sp>
        <p:nvSpPr>
          <p:cNvPr id="3" name="Bildplatzhalter 2"/>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670910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3099537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89775" y="365125"/>
            <a:ext cx="2135188" cy="5811838"/>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681038" y="365125"/>
            <a:ext cx="6256337"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1FFA8947-1FB3-4D11-9A2A-D6DEABD315F6}" type="datetimeFigureOut">
              <a:rPr lang="de-CH" smtClean="0"/>
              <a:pPr/>
              <a:t>31.03.2016</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632137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57212" y="5349904"/>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black"/>
              </a:solidFill>
              <a:latin typeface="Franklin Gothic Book"/>
            </a:endParaRPr>
          </a:p>
        </p:txBody>
      </p:sp>
      <p:sp>
        <p:nvSpPr>
          <p:cNvPr id="29" name="Titolo 28"/>
          <p:cNvSpPr>
            <a:spLocks noGrp="1"/>
          </p:cNvSpPr>
          <p:nvPr>
            <p:ph type="ctrTitle"/>
          </p:nvPr>
        </p:nvSpPr>
        <p:spPr>
          <a:xfrm>
            <a:off x="412750" y="4853413"/>
            <a:ext cx="9163050" cy="1222375"/>
          </a:xfrm>
        </p:spPr>
        <p:txBody>
          <a:bodyPr anchor="t"/>
          <a:lstStyle/>
          <a:p>
            <a:r>
              <a:rPr kumimoji="0" lang="it-IT"/>
              <a:t>Fare clic per modificare stile</a:t>
            </a:r>
            <a:endParaRPr kumimoji="0" lang="en-US"/>
          </a:p>
        </p:txBody>
      </p:sp>
      <p:sp>
        <p:nvSpPr>
          <p:cNvPr id="9" name="Sottotitolo 8"/>
          <p:cNvSpPr>
            <a:spLocks noGrp="1"/>
          </p:cNvSpPr>
          <p:nvPr>
            <p:ph type="subTitle" idx="1"/>
          </p:nvPr>
        </p:nvSpPr>
        <p:spPr>
          <a:xfrm>
            <a:off x="412750" y="3886200"/>
            <a:ext cx="916305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2" name="Segnaposto piè di pagina 1"/>
          <p:cNvSpPr>
            <a:spLocks noGrp="1"/>
          </p:cNvSpPr>
          <p:nvPr>
            <p:ph type="ftr" sz="quarter" idx="11"/>
          </p:nvPr>
        </p:nvSpPr>
        <p:spPr/>
        <p:txBody>
          <a:bodyPr/>
          <a:lstStyle/>
          <a:p>
            <a:endParaRPr lang="it-IT" dirty="0">
              <a:solidFill>
                <a:srgbClr val="F0A22E">
                  <a:shade val="75000"/>
                </a:srgbClr>
              </a:solidFill>
            </a:endParaRPr>
          </a:p>
        </p:txBody>
      </p:sp>
      <p:sp>
        <p:nvSpPr>
          <p:cNvPr id="15" name="Segnaposto numero diapositiva 14"/>
          <p:cNvSpPr>
            <a:spLocks noGrp="1"/>
          </p:cNvSpPr>
          <p:nvPr>
            <p:ph type="sldNum" sz="quarter" idx="12"/>
          </p:nvPr>
        </p:nvSpPr>
        <p:spPr>
          <a:xfrm>
            <a:off x="8915400" y="6473952"/>
            <a:ext cx="822198" cy="246888"/>
          </a:xfrm>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3051324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a:t>Fare clic per modificare stile</a:t>
            </a:r>
            <a:endParaRPr kumimoji="0" lang="en-US"/>
          </a:p>
        </p:txBody>
      </p:sp>
      <p:sp>
        <p:nvSpPr>
          <p:cNvPr id="27" name="Segnaposto contenuto 26"/>
          <p:cNvSpPr>
            <a:spLocks noGrp="1"/>
          </p:cNvSpPr>
          <p:nvPr>
            <p:ph idx="1"/>
          </p:nvPr>
        </p:nvSpPr>
        <p:spPr/>
        <p:txBody>
          <a:body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19" name="Segnaposto piè di pagina 18"/>
          <p:cNvSpPr>
            <a:spLocks noGrp="1"/>
          </p:cNvSpPr>
          <p:nvPr>
            <p:ph type="ftr" sz="quarter" idx="11"/>
          </p:nvPr>
        </p:nvSpPr>
        <p:spPr>
          <a:xfrm>
            <a:off x="3879850" y="76202"/>
            <a:ext cx="3136900" cy="288925"/>
          </a:xfrm>
        </p:spPr>
        <p:txBody>
          <a:bodyPr/>
          <a:lstStyle/>
          <a:p>
            <a:endParaRPr lang="it-IT" dirty="0">
              <a:solidFill>
                <a:srgbClr val="F0A22E">
                  <a:shade val="75000"/>
                </a:srgbClr>
              </a:solidFill>
            </a:endParaRPr>
          </a:p>
        </p:txBody>
      </p:sp>
      <p:sp>
        <p:nvSpPr>
          <p:cNvPr id="16" name="Segnaposto numero diapositiva 15"/>
          <p:cNvSpPr>
            <a:spLocks noGrp="1"/>
          </p:cNvSpPr>
          <p:nvPr>
            <p:ph type="sldNum" sz="quarter" idx="12"/>
          </p:nvPr>
        </p:nvSpPr>
        <p:spPr>
          <a:xfrm>
            <a:off x="8915400" y="6473952"/>
            <a:ext cx="822198" cy="246888"/>
          </a:xfrm>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22808033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57212" y="3444904"/>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white"/>
              </a:solidFill>
              <a:latin typeface="Franklin Gothic Book"/>
            </a:endParaRPr>
          </a:p>
        </p:txBody>
      </p:sp>
      <p:sp>
        <p:nvSpPr>
          <p:cNvPr id="6" name="Segnaposto testo 5"/>
          <p:cNvSpPr>
            <a:spLocks noGrp="1"/>
          </p:cNvSpPr>
          <p:nvPr>
            <p:ph type="body" idx="1"/>
          </p:nvPr>
        </p:nvSpPr>
        <p:spPr>
          <a:xfrm>
            <a:off x="412750" y="1676400"/>
            <a:ext cx="916305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gli stili del testo dello schema</a:t>
            </a:r>
          </a:p>
        </p:txBody>
      </p:sp>
      <p:sp>
        <p:nvSpPr>
          <p:cNvPr id="19" name="Segnaposto data 18"/>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11" name="Segnaposto piè di pagina 10"/>
          <p:cNvSpPr>
            <a:spLocks noGrp="1"/>
          </p:cNvSpPr>
          <p:nvPr>
            <p:ph type="ftr" sz="quarter" idx="11"/>
          </p:nvPr>
        </p:nvSpPr>
        <p:spPr/>
        <p:txBody>
          <a:bodyPr/>
          <a:lstStyle/>
          <a:p>
            <a:endParaRPr lang="it-IT" dirty="0">
              <a:solidFill>
                <a:srgbClr val="F0A22E">
                  <a:shade val="75000"/>
                </a:srgbClr>
              </a:solidFill>
            </a:endParaRPr>
          </a:p>
        </p:txBody>
      </p:sp>
      <p:sp>
        <p:nvSpPr>
          <p:cNvPr id="16" name="Segnaposto numero diapositiva 15"/>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
        <p:nvSpPr>
          <p:cNvPr id="8" name="Titolo 7"/>
          <p:cNvSpPr>
            <a:spLocks noGrp="1"/>
          </p:cNvSpPr>
          <p:nvPr>
            <p:ph type="title"/>
          </p:nvPr>
        </p:nvSpPr>
        <p:spPr>
          <a:xfrm>
            <a:off x="195515" y="2947087"/>
            <a:ext cx="9410700" cy="1184825"/>
          </a:xfrm>
        </p:spPr>
        <p:txBody>
          <a:bodyPr rtlCol="0" anchor="t"/>
          <a:lstStyle>
            <a:lvl1pPr algn="r">
              <a:defRPr/>
            </a:lvl1pPr>
          </a:lstStyle>
          <a:p>
            <a:r>
              <a:rPr kumimoji="0" lang="it-IT"/>
              <a:t>Fare clic per modificare stile</a:t>
            </a:r>
            <a:endParaRPr kumimoji="0" lang="en-US"/>
          </a:p>
        </p:txBody>
      </p:sp>
    </p:spTree>
    <p:extLst>
      <p:ext uri="{BB962C8B-B14F-4D97-AF65-F5344CB8AC3E}">
        <p14:creationId xmlns:p14="http://schemas.microsoft.com/office/powerpoint/2010/main" val="2953461955"/>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0" name="Titolo 19"/>
          <p:cNvSpPr>
            <a:spLocks noGrp="1"/>
          </p:cNvSpPr>
          <p:nvPr>
            <p:ph type="title"/>
          </p:nvPr>
        </p:nvSpPr>
        <p:spPr>
          <a:xfrm>
            <a:off x="326898" y="457200"/>
            <a:ext cx="9410700" cy="841248"/>
          </a:xfrm>
        </p:spPr>
        <p:txBody>
          <a:bodyPr/>
          <a:lstStyle/>
          <a:p>
            <a:r>
              <a:rPr kumimoji="0" lang="it-IT"/>
              <a:t>Fare clic per modificare stile</a:t>
            </a:r>
            <a:endParaRPr kumimoji="0" lang="en-US"/>
          </a:p>
        </p:txBody>
      </p:sp>
      <p:sp>
        <p:nvSpPr>
          <p:cNvPr id="14" name="Segnaposto contenuto 13"/>
          <p:cNvSpPr>
            <a:spLocks noGrp="1"/>
          </p:cNvSpPr>
          <p:nvPr>
            <p:ph sz="half" idx="1"/>
          </p:nvPr>
        </p:nvSpPr>
        <p:spPr>
          <a:xfrm>
            <a:off x="330200" y="1600200"/>
            <a:ext cx="454025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5035550" y="1600200"/>
            <a:ext cx="470535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1" name="Segnaposto data 20"/>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10" name="Segnaposto piè di pagina 9"/>
          <p:cNvSpPr>
            <a:spLocks noGrp="1"/>
          </p:cNvSpPr>
          <p:nvPr>
            <p:ph type="ftr" sz="quarter" idx="11"/>
          </p:nvPr>
        </p:nvSpPr>
        <p:spPr/>
        <p:txBody>
          <a:bodyPr/>
          <a:lstStyle/>
          <a:p>
            <a:endParaRPr lang="it-IT" dirty="0">
              <a:solidFill>
                <a:srgbClr val="F0A22E">
                  <a:shade val="75000"/>
                </a:srgbClr>
              </a:solidFill>
            </a:endParaRPr>
          </a:p>
        </p:txBody>
      </p:sp>
      <p:sp>
        <p:nvSpPr>
          <p:cNvPr id="31" name="Segnaposto numero diapositiva 30"/>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77740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10"/>
            <a:ext cx="84201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30200" y="5410201"/>
            <a:ext cx="9328150" cy="882650"/>
          </a:xfrm>
        </p:spPr>
        <p:txBody>
          <a:bodyPr anchor="ctr"/>
          <a:lstStyle>
            <a:lvl1pPr>
              <a:defRPr/>
            </a:lvl1pPr>
          </a:lstStyle>
          <a:p>
            <a:r>
              <a:rPr kumimoji="0" lang="it-IT"/>
              <a:t>Fare clic per modificare stile</a:t>
            </a:r>
            <a:endParaRPr kumimoji="0" lang="en-US"/>
          </a:p>
        </p:txBody>
      </p:sp>
      <p:sp>
        <p:nvSpPr>
          <p:cNvPr id="13" name="Segnaposto testo 12"/>
          <p:cNvSpPr>
            <a:spLocks noGrp="1"/>
          </p:cNvSpPr>
          <p:nvPr>
            <p:ph type="body" idx="1"/>
          </p:nvPr>
        </p:nvSpPr>
        <p:spPr>
          <a:xfrm>
            <a:off x="304899" y="666750"/>
            <a:ext cx="4648102"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gli stili del testo dello schema</a:t>
            </a:r>
          </a:p>
        </p:txBody>
      </p:sp>
      <p:sp>
        <p:nvSpPr>
          <p:cNvPr id="25" name="Segnaposto testo 24"/>
          <p:cNvSpPr>
            <a:spLocks noGrp="1"/>
          </p:cNvSpPr>
          <p:nvPr>
            <p:ph type="body" sz="half" idx="3"/>
          </p:nvPr>
        </p:nvSpPr>
        <p:spPr>
          <a:xfrm>
            <a:off x="5032112" y="666750"/>
            <a:ext cx="464992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gli stili del testo dello schema</a:t>
            </a:r>
          </a:p>
        </p:txBody>
      </p:sp>
      <p:sp>
        <p:nvSpPr>
          <p:cNvPr id="4" name="Segnaposto contenuto 3"/>
          <p:cNvSpPr>
            <a:spLocks noGrp="1"/>
          </p:cNvSpPr>
          <p:nvPr>
            <p:ph sz="quarter" idx="2"/>
          </p:nvPr>
        </p:nvSpPr>
        <p:spPr>
          <a:xfrm>
            <a:off x="304899" y="1316039"/>
            <a:ext cx="4648102"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8" name="Segnaposto contenuto 27"/>
          <p:cNvSpPr>
            <a:spLocks noGrp="1"/>
          </p:cNvSpPr>
          <p:nvPr>
            <p:ph sz="quarter" idx="4"/>
          </p:nvPr>
        </p:nvSpPr>
        <p:spPr>
          <a:xfrm>
            <a:off x="5036125" y="1316039"/>
            <a:ext cx="4645914"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Segnaposto data 9"/>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6" name="Segnaposto piè di pagina 5"/>
          <p:cNvSpPr>
            <a:spLocks noGrp="1"/>
          </p:cNvSpPr>
          <p:nvPr>
            <p:ph type="ftr" sz="quarter" idx="11"/>
          </p:nvPr>
        </p:nvSpPr>
        <p:spPr/>
        <p:txBody>
          <a:bodyPr/>
          <a:lstStyle/>
          <a:p>
            <a:endParaRPr lang="it-IT" dirty="0">
              <a:solidFill>
                <a:srgbClr val="F0A22E">
                  <a:shade val="75000"/>
                </a:srgbClr>
              </a:solidFill>
            </a:endParaRPr>
          </a:p>
        </p:txBody>
      </p:sp>
      <p:sp>
        <p:nvSpPr>
          <p:cNvPr id="7" name="Segnaposto numero diapositiva 6"/>
          <p:cNvSpPr>
            <a:spLocks noGrp="1"/>
          </p:cNvSpPr>
          <p:nvPr>
            <p:ph type="sldNum" sz="quarter" idx="12"/>
          </p:nvPr>
        </p:nvSpPr>
        <p:spPr>
          <a:xfrm>
            <a:off x="8915400" y="6477000"/>
            <a:ext cx="825500" cy="246888"/>
          </a:xfrm>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
        <p:nvSpPr>
          <p:cNvPr id="11" name="Connettore 1 10"/>
          <p:cNvSpPr>
            <a:spLocks noChangeShapeType="1"/>
          </p:cNvSpPr>
          <p:nvPr/>
        </p:nvSpPr>
        <p:spPr bwMode="auto">
          <a:xfrm>
            <a:off x="557212" y="6019802"/>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black"/>
              </a:solidFill>
              <a:latin typeface="Franklin Gothic Book"/>
            </a:endParaRPr>
          </a:p>
        </p:txBody>
      </p:sp>
    </p:spTree>
    <p:extLst>
      <p:ext uri="{BB962C8B-B14F-4D97-AF65-F5344CB8AC3E}">
        <p14:creationId xmlns:p14="http://schemas.microsoft.com/office/powerpoint/2010/main" val="409610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26898" y="457200"/>
            <a:ext cx="9410700" cy="841248"/>
          </a:xfrm>
        </p:spPr>
        <p:txBody>
          <a:bodyPr/>
          <a:lstStyle/>
          <a:p>
            <a:r>
              <a:rPr kumimoji="0" lang="it-IT"/>
              <a:t>Fare clic per modificare stile</a:t>
            </a:r>
            <a:endParaRPr kumimoji="0" lang="en-US"/>
          </a:p>
        </p:txBody>
      </p:sp>
      <p:sp>
        <p:nvSpPr>
          <p:cNvPr id="12" name="Segnaposto data 11"/>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21" name="Segnaposto piè di pagina 20"/>
          <p:cNvSpPr>
            <a:spLocks noGrp="1"/>
          </p:cNvSpPr>
          <p:nvPr>
            <p:ph type="ftr" sz="quarter" idx="11"/>
          </p:nvPr>
        </p:nvSpPr>
        <p:spPr/>
        <p:txBody>
          <a:bodyPr/>
          <a:lstStyle/>
          <a:p>
            <a:endParaRPr lang="it-IT" dirty="0">
              <a:solidFill>
                <a:srgbClr val="F0A22E">
                  <a:shade val="75000"/>
                </a:srgbClr>
              </a:solidFill>
            </a:endParaRPr>
          </a:p>
        </p:txBody>
      </p:sp>
      <p:sp>
        <p:nvSpPr>
          <p:cNvPr id="6" name="Segnaposto numero diapositiva 5"/>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386847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24" name="Segnaposto piè di pagina 23"/>
          <p:cNvSpPr>
            <a:spLocks noGrp="1"/>
          </p:cNvSpPr>
          <p:nvPr>
            <p:ph type="ftr" sz="quarter" idx="11"/>
          </p:nvPr>
        </p:nvSpPr>
        <p:spPr/>
        <p:txBody>
          <a:bodyPr/>
          <a:lstStyle/>
          <a:p>
            <a:endParaRPr lang="it-IT" dirty="0">
              <a:solidFill>
                <a:srgbClr val="F0A22E">
                  <a:shade val="75000"/>
                </a:srgbClr>
              </a:solidFill>
            </a:endParaRPr>
          </a:p>
        </p:txBody>
      </p:sp>
      <p:sp>
        <p:nvSpPr>
          <p:cNvPr id="7" name="Segnaposto numero diapositiva 6"/>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312709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57212" y="5849119"/>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black"/>
              </a:solidFill>
              <a:latin typeface="Franklin Gothic Book"/>
            </a:endParaRPr>
          </a:p>
        </p:txBody>
      </p:sp>
      <p:sp>
        <p:nvSpPr>
          <p:cNvPr id="12" name="Titolo 11"/>
          <p:cNvSpPr>
            <a:spLocks noGrp="1"/>
          </p:cNvSpPr>
          <p:nvPr>
            <p:ph type="title"/>
          </p:nvPr>
        </p:nvSpPr>
        <p:spPr>
          <a:xfrm>
            <a:off x="495300" y="5486401"/>
            <a:ext cx="9163050" cy="520700"/>
          </a:xfrm>
        </p:spPr>
        <p:txBody>
          <a:bodyPr anchor="ctr"/>
          <a:lstStyle>
            <a:lvl1pPr algn="l">
              <a:buNone/>
              <a:defRPr sz="2000" b="1"/>
            </a:lvl1pPr>
          </a:lstStyle>
          <a:p>
            <a:r>
              <a:rPr kumimoji="0" lang="it-IT"/>
              <a:t>Fare clic per modificare stile</a:t>
            </a:r>
            <a:endParaRPr kumimoji="0" lang="en-US"/>
          </a:p>
        </p:txBody>
      </p:sp>
      <p:sp>
        <p:nvSpPr>
          <p:cNvPr id="26" name="Segnaposto testo 25"/>
          <p:cNvSpPr>
            <a:spLocks noGrp="1"/>
          </p:cNvSpPr>
          <p:nvPr>
            <p:ph type="body" idx="2"/>
          </p:nvPr>
        </p:nvSpPr>
        <p:spPr>
          <a:xfrm>
            <a:off x="495302" y="609600"/>
            <a:ext cx="3259006"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gli stili del testo dello schema</a:t>
            </a:r>
          </a:p>
        </p:txBody>
      </p:sp>
      <p:sp>
        <p:nvSpPr>
          <p:cNvPr id="14" name="Segnaposto contenuto 13"/>
          <p:cNvSpPr>
            <a:spLocks noGrp="1"/>
          </p:cNvSpPr>
          <p:nvPr>
            <p:ph sz="half" idx="1"/>
          </p:nvPr>
        </p:nvSpPr>
        <p:spPr>
          <a:xfrm>
            <a:off x="3872972" y="609600"/>
            <a:ext cx="578538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Segnaposto data 24"/>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29" name="Segnaposto piè di pagina 28"/>
          <p:cNvSpPr>
            <a:spLocks noGrp="1"/>
          </p:cNvSpPr>
          <p:nvPr>
            <p:ph type="ftr" sz="quarter" idx="11"/>
          </p:nvPr>
        </p:nvSpPr>
        <p:spPr/>
        <p:txBody>
          <a:bodyPr/>
          <a:lstStyle/>
          <a:p>
            <a:endParaRPr lang="it-IT" dirty="0">
              <a:solidFill>
                <a:srgbClr val="F0A22E">
                  <a:shade val="75000"/>
                </a:srgbClr>
              </a:solidFill>
            </a:endParaRPr>
          </a:p>
        </p:txBody>
      </p:sp>
      <p:sp>
        <p:nvSpPr>
          <p:cNvPr id="7" name="Segnaposto numero diapositiva 6"/>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2937536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797300" y="616634"/>
            <a:ext cx="54483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dirty="0"/>
              <a:t>Fare clic sull'icona per inserire un'immagine</a:t>
            </a:r>
            <a:endParaRPr kumimoji="0" lang="en-US" dirty="0"/>
          </a:p>
        </p:txBody>
      </p:sp>
      <p:sp>
        <p:nvSpPr>
          <p:cNvPr id="7" name="Segnaposto data 6"/>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5" name="Segnaposto piè di pagina 4"/>
          <p:cNvSpPr>
            <a:spLocks noGrp="1"/>
          </p:cNvSpPr>
          <p:nvPr>
            <p:ph type="ftr" sz="quarter" idx="11"/>
          </p:nvPr>
        </p:nvSpPr>
        <p:spPr/>
        <p:txBody>
          <a:bodyPr/>
          <a:lstStyle/>
          <a:p>
            <a:endParaRPr lang="it-IT" dirty="0">
              <a:solidFill>
                <a:srgbClr val="F0A22E">
                  <a:shade val="75000"/>
                </a:srgbClr>
              </a:solidFill>
            </a:endParaRPr>
          </a:p>
        </p:txBody>
      </p:sp>
      <p:sp>
        <p:nvSpPr>
          <p:cNvPr id="31" name="Segnaposto numero diapositiva 30"/>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
        <p:nvSpPr>
          <p:cNvPr id="17" name="Titolo 16"/>
          <p:cNvSpPr>
            <a:spLocks noGrp="1"/>
          </p:cNvSpPr>
          <p:nvPr>
            <p:ph type="title"/>
          </p:nvPr>
        </p:nvSpPr>
        <p:spPr>
          <a:xfrm>
            <a:off x="412750" y="4993760"/>
            <a:ext cx="6356350" cy="522288"/>
          </a:xfrm>
        </p:spPr>
        <p:txBody>
          <a:bodyPr anchor="ctr"/>
          <a:lstStyle>
            <a:lvl1pPr algn="l">
              <a:buNone/>
              <a:defRPr sz="2000" b="1"/>
            </a:lvl1pPr>
          </a:lstStyle>
          <a:p>
            <a:r>
              <a:rPr kumimoji="0" lang="it-IT"/>
              <a:t>Fare clic per modificare stile</a:t>
            </a:r>
            <a:endParaRPr kumimoji="0" lang="en-US"/>
          </a:p>
        </p:txBody>
      </p:sp>
      <p:sp>
        <p:nvSpPr>
          <p:cNvPr id="26" name="Segnaposto testo 25"/>
          <p:cNvSpPr>
            <a:spLocks noGrp="1"/>
          </p:cNvSpPr>
          <p:nvPr>
            <p:ph type="body" sz="half" idx="2"/>
          </p:nvPr>
        </p:nvSpPr>
        <p:spPr>
          <a:xfrm>
            <a:off x="412750" y="5533219"/>
            <a:ext cx="635635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a:t>Fare clic per modificare gli stili del testo dello schema</a:t>
            </a:r>
          </a:p>
        </p:txBody>
      </p:sp>
    </p:spTree>
    <p:extLst>
      <p:ext uri="{BB962C8B-B14F-4D97-AF65-F5344CB8AC3E}">
        <p14:creationId xmlns:p14="http://schemas.microsoft.com/office/powerpoint/2010/main" val="41401002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stile</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5" name="Segnaposto piè di pagina 4"/>
          <p:cNvSpPr>
            <a:spLocks noGrp="1"/>
          </p:cNvSpPr>
          <p:nvPr>
            <p:ph type="ftr" sz="quarter" idx="11"/>
          </p:nvPr>
        </p:nvSpPr>
        <p:spPr/>
        <p:txBody>
          <a:bodyPr/>
          <a:lstStyle/>
          <a:p>
            <a:endParaRPr lang="it-IT" dirty="0">
              <a:solidFill>
                <a:srgbClr val="F0A22E">
                  <a:shade val="75000"/>
                </a:srgbClr>
              </a:solidFill>
            </a:endParaRPr>
          </a:p>
        </p:txBody>
      </p:sp>
      <p:sp>
        <p:nvSpPr>
          <p:cNvPr id="6" name="Segnaposto numero diapositiva 5"/>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403697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429500" y="549278"/>
            <a:ext cx="1981200" cy="5851525"/>
          </a:xfrm>
        </p:spPr>
        <p:txBody>
          <a:bodyPr vert="eaVert"/>
          <a:lstStyle/>
          <a:p>
            <a:r>
              <a:rPr kumimoji="0" lang="it-IT"/>
              <a:t>Fare clic per modificare stile</a:t>
            </a:r>
            <a:endParaRPr kumimoji="0" lang="en-US"/>
          </a:p>
        </p:txBody>
      </p:sp>
      <p:sp>
        <p:nvSpPr>
          <p:cNvPr id="3" name="Segnaposto testo verticale 2"/>
          <p:cNvSpPr>
            <a:spLocks noGrp="1"/>
          </p:cNvSpPr>
          <p:nvPr>
            <p:ph type="body" orient="vert" idx="1"/>
          </p:nvPr>
        </p:nvSpPr>
        <p:spPr>
          <a:xfrm>
            <a:off x="495300" y="549278"/>
            <a:ext cx="6769100" cy="5851525"/>
          </a:xfrm>
        </p:spPr>
        <p:txBody>
          <a:bodyPr vert="eaVert"/>
          <a:lstStyle/>
          <a:p>
            <a:pPr lvl="0" eaLnBrk="1" latinLnBrk="0" hangingPunct="1"/>
            <a:r>
              <a:rPr lang="it-IT"/>
              <a:t>Fare clic per modificare gli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8B1996DC-18B9-F446-8081-E59372905BB2}" type="datetimeFigureOut">
              <a:rPr lang="it-IT">
                <a:solidFill>
                  <a:srgbClr val="F0A22E">
                    <a:shade val="75000"/>
                  </a:srgbClr>
                </a:solidFill>
              </a:rPr>
              <a:pPr/>
              <a:t>31/03/2016</a:t>
            </a:fld>
            <a:endParaRPr lang="it-IT" dirty="0">
              <a:solidFill>
                <a:srgbClr val="F0A22E">
                  <a:shade val="75000"/>
                </a:srgbClr>
              </a:solidFill>
            </a:endParaRPr>
          </a:p>
        </p:txBody>
      </p:sp>
      <p:sp>
        <p:nvSpPr>
          <p:cNvPr id="5" name="Segnaposto piè di pagina 4"/>
          <p:cNvSpPr>
            <a:spLocks noGrp="1"/>
          </p:cNvSpPr>
          <p:nvPr>
            <p:ph type="ftr" sz="quarter" idx="11"/>
          </p:nvPr>
        </p:nvSpPr>
        <p:spPr/>
        <p:txBody>
          <a:bodyPr/>
          <a:lstStyle/>
          <a:p>
            <a:endParaRPr lang="it-IT" dirty="0">
              <a:solidFill>
                <a:srgbClr val="F0A22E">
                  <a:shade val="75000"/>
                </a:srgbClr>
              </a:solidFill>
            </a:endParaRPr>
          </a:p>
        </p:txBody>
      </p:sp>
      <p:sp>
        <p:nvSpPr>
          <p:cNvPr id="6" name="Segnaposto numero diapositiva 5"/>
          <p:cNvSpPr>
            <a:spLocks noGrp="1"/>
          </p:cNvSpPr>
          <p:nvPr>
            <p:ph type="sldNum" sz="quarter" idx="12"/>
          </p:nvPr>
        </p:nvSpPr>
        <p:spPr/>
        <p:txBody>
          <a:bodyPr/>
          <a:lstStyle/>
          <a:p>
            <a:fld id="{18AD1440-9DBF-D240-87D9-520D30DD0561}" type="slidenum">
              <a:rPr>
                <a:solidFill>
                  <a:srgbClr val="F0A22E">
                    <a:shade val="75000"/>
                  </a:srgbClr>
                </a:solidFill>
              </a:rPr>
              <a:pPr/>
              <a:t>‹N›</a:t>
            </a:fld>
            <a:endParaRPr lang="it-IT" dirty="0">
              <a:solidFill>
                <a:srgbClr val="F0A22E">
                  <a:shade val="75000"/>
                </a:srgbClr>
              </a:solidFill>
            </a:endParaRPr>
          </a:p>
        </p:txBody>
      </p:sp>
    </p:spTree>
    <p:extLst>
      <p:ext uri="{BB962C8B-B14F-4D97-AF65-F5344CB8AC3E}">
        <p14:creationId xmlns:p14="http://schemas.microsoft.com/office/powerpoint/2010/main" val="87488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47652" y="908050"/>
            <a:ext cx="4576763"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976813" y="908050"/>
            <a:ext cx="4578350" cy="5329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5032381"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8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95300"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CH" noProof="0" dirty="0" smtClean="0"/>
          </a:p>
        </p:txBody>
      </p:sp>
      <p:sp>
        <p:nvSpPr>
          <p:cNvPr id="4" name="Textplatzhalt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3677" y="190500"/>
            <a:ext cx="9361489" cy="6461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247653" y="908050"/>
            <a:ext cx="9307513" cy="5329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6" name="Rectangle 24"/>
          <p:cNvSpPr>
            <a:spLocks noChangeArrowheads="1"/>
          </p:cNvSpPr>
          <p:nvPr userDrawn="1"/>
        </p:nvSpPr>
        <p:spPr bwMode="auto">
          <a:xfrm>
            <a:off x="6948488" y="6582589"/>
            <a:ext cx="2878137" cy="276999"/>
          </a:xfrm>
          <a:prstGeom prst="rect">
            <a:avLst/>
          </a:prstGeom>
          <a:noFill/>
          <a:ln w="12700">
            <a:noFill/>
            <a:miter lim="800000"/>
            <a:headEnd/>
            <a:tailEnd/>
          </a:ln>
          <a:effectLst/>
        </p:spPr>
        <p:txBody>
          <a:bodyPr lIns="0" tIns="0" rIns="0" bIns="0">
            <a:spAutoFit/>
          </a:bodyPr>
          <a:lstStyle/>
          <a:p>
            <a:pPr algn="r" eaLnBrk="0" hangingPunct="0">
              <a:defRPr/>
            </a:pPr>
            <a:r>
              <a:rPr lang="de-DE" sz="900" dirty="0" smtClean="0">
                <a:latin typeface="Arial Narrow" pitchFamily="34" charset="0"/>
              </a:rPr>
              <a:t>© Müller-Stewens</a:t>
            </a:r>
            <a:endParaRPr lang="de-DE" sz="900" dirty="0">
              <a:latin typeface="Arial Narrow" pitchFamily="34" charset="0"/>
            </a:endParaRPr>
          </a:p>
          <a:p>
            <a:pPr algn="r" eaLnBrk="0" hangingPunct="0">
              <a:defRPr/>
            </a:pPr>
            <a:r>
              <a:rPr lang="de-DE" sz="900" dirty="0" smtClean="0">
                <a:latin typeface="Arial Narrow" pitchFamily="34" charset="0"/>
              </a:rPr>
              <a:t>Folie </a:t>
            </a:r>
            <a:fld id="{FB2544D8-C560-433B-BAE9-C6E36419FD03}" type="slidenum">
              <a:rPr lang="de-DE" sz="900">
                <a:latin typeface="Arial Narrow" pitchFamily="34" charset="0"/>
              </a:rPr>
              <a:pPr algn="r" eaLnBrk="0" hangingPunct="0">
                <a:defRPr/>
              </a:pPr>
              <a:t>‹N›</a:t>
            </a:fld>
            <a:endParaRPr lang="de-DE" sz="900" dirty="0">
              <a:latin typeface="Arial Narrow" pitchFamily="34" charset="0"/>
            </a:endParaRPr>
          </a:p>
        </p:txBody>
      </p:sp>
      <p:grpSp>
        <p:nvGrpSpPr>
          <p:cNvPr id="7" name="Group 30"/>
          <p:cNvGrpSpPr>
            <a:grpSpLocks/>
          </p:cNvGrpSpPr>
          <p:nvPr userDrawn="1"/>
        </p:nvGrpSpPr>
        <p:grpSpPr bwMode="auto">
          <a:xfrm>
            <a:off x="273050" y="6356350"/>
            <a:ext cx="2303464" cy="503238"/>
            <a:chOff x="959" y="666"/>
            <a:chExt cx="2337" cy="549"/>
          </a:xfrm>
        </p:grpSpPr>
        <p:pic>
          <p:nvPicPr>
            <p:cNvPr id="8" name="Picture 31" descr="IFBe3P1M"/>
            <p:cNvPicPr>
              <a:picLocks noChangeAspect="1" noChangeArrowheads="1"/>
            </p:cNvPicPr>
            <p:nvPr userDrawn="1"/>
          </p:nvPicPr>
          <p:blipFill>
            <a:blip r:embed="rId16" cstate="print"/>
            <a:srcRect l="19611" t="32205"/>
            <a:stretch>
              <a:fillRect/>
            </a:stretch>
          </p:blipFill>
          <p:spPr bwMode="gray">
            <a:xfrm>
              <a:off x="1439" y="754"/>
              <a:ext cx="1857" cy="461"/>
            </a:xfrm>
            <a:prstGeom prst="rect">
              <a:avLst/>
            </a:prstGeom>
            <a:noFill/>
            <a:ln w="9525">
              <a:noFill/>
              <a:miter lim="800000"/>
              <a:headEnd/>
              <a:tailEnd/>
            </a:ln>
          </p:spPr>
        </p:pic>
        <p:pic>
          <p:nvPicPr>
            <p:cNvPr id="9" name="Picture 32" descr="Peterli-Pur"/>
            <p:cNvPicPr>
              <a:picLocks noChangeAspect="1" noChangeArrowheads="1"/>
            </p:cNvPicPr>
            <p:nvPr userDrawn="1"/>
          </p:nvPicPr>
          <p:blipFill>
            <a:blip r:embed="rId17" cstate="print"/>
            <a:srcRect/>
            <a:stretch>
              <a:fillRect/>
            </a:stretch>
          </p:blipFill>
          <p:spPr bwMode="gray">
            <a:xfrm>
              <a:off x="959" y="666"/>
              <a:ext cx="424" cy="499"/>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4012"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5" r:id="rId13"/>
    <p:sldLayoutId id="2147484195" r:id="rId14"/>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lnSpc>
          <a:spcPct val="110000"/>
        </a:lnSpc>
        <a:spcBef>
          <a:spcPct val="20000"/>
        </a:spcBef>
        <a:spcAft>
          <a:spcPct val="0"/>
        </a:spcAft>
        <a:buClr>
          <a:schemeClr val="tx2"/>
        </a:buClr>
        <a:buSzPct val="120000"/>
        <a:buFont typeface="Wingdings" pitchFamily="2" charset="2"/>
        <a:buChar char="§"/>
        <a:defRPr sz="2400">
          <a:solidFill>
            <a:schemeClr val="tx2"/>
          </a:solidFill>
          <a:latin typeface="+mn-lt"/>
          <a:ea typeface="+mn-ea"/>
          <a:cs typeface="+mn-cs"/>
        </a:defRPr>
      </a:lvl1pPr>
      <a:lvl2pPr marL="742950" indent="-285750" algn="l" rtl="0" eaLnBrk="0" fontAlgn="base" hangingPunct="0">
        <a:lnSpc>
          <a:spcPct val="110000"/>
        </a:lnSpc>
        <a:spcBef>
          <a:spcPct val="20000"/>
        </a:spcBef>
        <a:spcAft>
          <a:spcPct val="0"/>
        </a:spcAft>
        <a:buClr>
          <a:schemeClr val="accent2"/>
        </a:buClr>
        <a:buSzPct val="120000"/>
        <a:buFont typeface="Wingdings" pitchFamily="2" charset="2"/>
        <a:buChar char="§"/>
        <a:defRPr sz="2400">
          <a:solidFill>
            <a:schemeClr val="tx2"/>
          </a:solidFill>
          <a:latin typeface="+mn-lt"/>
        </a:defRPr>
      </a:lvl2pPr>
      <a:lvl3pPr marL="1143000" indent="-228600" algn="l" rtl="0" eaLnBrk="0" fontAlgn="base" hangingPunct="0">
        <a:lnSpc>
          <a:spcPct val="110000"/>
        </a:lnSpc>
        <a:spcBef>
          <a:spcPct val="20000"/>
        </a:spcBef>
        <a:spcAft>
          <a:spcPct val="0"/>
        </a:spcAft>
        <a:buClr>
          <a:schemeClr val="tx2"/>
        </a:buClr>
        <a:buFont typeface="Webdings" pitchFamily="18" charset="2"/>
        <a:buChar char="4"/>
        <a:defRPr sz="2000">
          <a:solidFill>
            <a:schemeClr val="tx2"/>
          </a:solidFill>
          <a:latin typeface="+mn-lt"/>
        </a:defRPr>
      </a:lvl3pPr>
      <a:lvl4pPr marL="1600200" indent="-228600" algn="l" rtl="0" eaLnBrk="0" fontAlgn="base" hangingPunct="0">
        <a:lnSpc>
          <a:spcPct val="110000"/>
        </a:lnSpc>
        <a:spcBef>
          <a:spcPct val="20000"/>
        </a:spcBef>
        <a:spcAft>
          <a:spcPct val="0"/>
        </a:spcAft>
        <a:buClr>
          <a:schemeClr val="accent2"/>
        </a:buClr>
        <a:buFont typeface="Webdings" pitchFamily="18" charset="2"/>
        <a:buChar char="4"/>
        <a:defRPr sz="2000">
          <a:solidFill>
            <a:schemeClr val="tx2"/>
          </a:solidFill>
          <a:latin typeface="+mn-lt"/>
        </a:defRPr>
      </a:lvl4pPr>
      <a:lvl5pPr marL="2057400" indent="-228600" algn="l" rtl="0" eaLnBrk="0" fontAlgn="base" hangingPunct="0">
        <a:spcBef>
          <a:spcPct val="20000"/>
        </a:spcBef>
        <a:spcAft>
          <a:spcPct val="0"/>
        </a:spcAft>
        <a:defRPr>
          <a:solidFill>
            <a:schemeClr val="tx2"/>
          </a:solidFill>
          <a:latin typeface="+mn-lt"/>
        </a:defRPr>
      </a:lvl5pPr>
      <a:lvl6pPr marL="2514600" indent="-228600" algn="l" rtl="0" fontAlgn="base">
        <a:spcBef>
          <a:spcPct val="20000"/>
        </a:spcBef>
        <a:spcAft>
          <a:spcPct val="0"/>
        </a:spcAft>
        <a:defRPr>
          <a:solidFill>
            <a:schemeClr val="tx2"/>
          </a:solidFill>
          <a:latin typeface="+mn-lt"/>
        </a:defRPr>
      </a:lvl6pPr>
      <a:lvl7pPr marL="2971800" indent="-228600" algn="l" rtl="0" fontAlgn="base">
        <a:spcBef>
          <a:spcPct val="20000"/>
        </a:spcBef>
        <a:spcAft>
          <a:spcPct val="0"/>
        </a:spcAft>
        <a:defRPr>
          <a:solidFill>
            <a:schemeClr val="tx2"/>
          </a:solidFill>
          <a:latin typeface="+mn-lt"/>
        </a:defRPr>
      </a:lvl7pPr>
      <a:lvl8pPr marL="3429000" indent="-228600" algn="l" rtl="0" fontAlgn="base">
        <a:spcBef>
          <a:spcPct val="20000"/>
        </a:spcBef>
        <a:spcAft>
          <a:spcPct val="0"/>
        </a:spcAft>
        <a:defRPr>
          <a:solidFill>
            <a:schemeClr val="tx2"/>
          </a:solidFill>
          <a:latin typeface="+mn-lt"/>
        </a:defRPr>
      </a:lvl8pPr>
      <a:lvl9pPr marL="3886200" indent="-228600" algn="l" rtl="0" fontAlgn="base">
        <a:spcBef>
          <a:spcPct val="20000"/>
        </a:spcBef>
        <a:spcAft>
          <a:spcPct val="0"/>
        </a:spcAft>
        <a:defRPr>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A8947-1FB3-4D11-9A2A-D6DEABD315F6}" type="datetimeFigureOut">
              <a:rPr lang="de-CH" smtClean="0"/>
              <a:pPr/>
              <a:t>31.03.2016</a:t>
            </a:fld>
            <a:endParaRPr lang="de-CH" dirty="0"/>
          </a:p>
        </p:txBody>
      </p:sp>
      <p:sp>
        <p:nvSpPr>
          <p:cNvPr id="5" name="Fußzeilenplatzhalt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85D660-45ED-4185-991C-8C379551FBEC}" type="slidenum">
              <a:rPr lang="de-CH" smtClean="0"/>
              <a:pPr/>
              <a:t>‹N›</a:t>
            </a:fld>
            <a:endParaRPr lang="de-CH" dirty="0"/>
          </a:p>
        </p:txBody>
      </p:sp>
    </p:spTree>
    <p:extLst>
      <p:ext uri="{BB962C8B-B14F-4D97-AF65-F5344CB8AC3E}">
        <p14:creationId xmlns:p14="http://schemas.microsoft.com/office/powerpoint/2010/main" val="1758374990"/>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57212" y="1050900"/>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black"/>
              </a:solidFill>
              <a:latin typeface="Franklin Gothic Book"/>
            </a:endParaRPr>
          </a:p>
        </p:txBody>
      </p:sp>
      <p:sp>
        <p:nvSpPr>
          <p:cNvPr id="8" name="Segnaposto testo 7"/>
          <p:cNvSpPr>
            <a:spLocks noGrp="1"/>
          </p:cNvSpPr>
          <p:nvPr>
            <p:ph type="body" idx="1"/>
          </p:nvPr>
        </p:nvSpPr>
        <p:spPr>
          <a:xfrm>
            <a:off x="330200" y="1554164"/>
            <a:ext cx="9410700" cy="4525963"/>
          </a:xfrm>
          <a:prstGeom prst="rect">
            <a:avLst/>
          </a:prstGeom>
        </p:spPr>
        <p:txBody>
          <a:bodyPr vert="horz">
            <a:normAutofit/>
          </a:bodyPr>
          <a:lstStyle/>
          <a:p>
            <a:pPr lvl="0" eaLnBrk="1" latinLnBrk="0" hangingPunct="1"/>
            <a:r>
              <a:rPr kumimoji="0" lang="it-IT" smtClean="0"/>
              <a:t>Fare clic per modificare gli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7016750" y="76202"/>
            <a:ext cx="2724150" cy="288925"/>
          </a:xfrm>
          <a:prstGeom prst="rect">
            <a:avLst/>
          </a:prstGeom>
        </p:spPr>
        <p:txBody>
          <a:bodyPr vert="horz"/>
          <a:lstStyle>
            <a:lvl1pPr algn="l" eaLnBrk="1" latinLnBrk="0" hangingPunct="1">
              <a:defRPr kumimoji="0" sz="1200">
                <a:solidFill>
                  <a:schemeClr val="accent1">
                    <a:shade val="75000"/>
                  </a:schemeClr>
                </a:solidFill>
              </a:defRPr>
            </a:lvl1pPr>
          </a:lstStyle>
          <a:p>
            <a:pPr defTabSz="457200" fontAlgn="auto">
              <a:spcBef>
                <a:spcPts val="0"/>
              </a:spcBef>
              <a:spcAft>
                <a:spcPts val="0"/>
              </a:spcAft>
            </a:pPr>
            <a:fld id="{8B1996DC-18B9-F446-8081-E59372905BB2}" type="datetimeFigureOut">
              <a:rPr lang="it-IT" smtClean="0">
                <a:solidFill>
                  <a:srgbClr val="F0A22E">
                    <a:shade val="75000"/>
                  </a:srgbClr>
                </a:solidFill>
                <a:latin typeface="Franklin Gothic Book"/>
              </a:rPr>
              <a:pPr defTabSz="457200" fontAlgn="auto">
                <a:spcBef>
                  <a:spcPts val="0"/>
                </a:spcBef>
                <a:spcAft>
                  <a:spcPts val="0"/>
                </a:spcAft>
              </a:pPr>
              <a:t>31/03/2016</a:t>
            </a:fld>
            <a:endParaRPr lang="it-IT" dirty="0">
              <a:solidFill>
                <a:srgbClr val="F0A22E">
                  <a:shade val="75000"/>
                </a:srgbClr>
              </a:solidFill>
              <a:latin typeface="Franklin Gothic Book"/>
            </a:endParaRPr>
          </a:p>
        </p:txBody>
      </p:sp>
      <p:sp>
        <p:nvSpPr>
          <p:cNvPr id="28" name="Segnaposto piè di pagina 27"/>
          <p:cNvSpPr>
            <a:spLocks noGrp="1"/>
          </p:cNvSpPr>
          <p:nvPr>
            <p:ph type="ftr" sz="quarter" idx="3"/>
          </p:nvPr>
        </p:nvSpPr>
        <p:spPr>
          <a:xfrm>
            <a:off x="3384550" y="76202"/>
            <a:ext cx="3632200" cy="288925"/>
          </a:xfrm>
          <a:prstGeom prst="rect">
            <a:avLst/>
          </a:prstGeom>
        </p:spPr>
        <p:txBody>
          <a:bodyPr vert="horz"/>
          <a:lstStyle>
            <a:lvl1pPr algn="r" eaLnBrk="1" latinLnBrk="0" hangingPunct="1">
              <a:defRPr kumimoji="0" sz="1200">
                <a:solidFill>
                  <a:schemeClr val="accent1">
                    <a:shade val="75000"/>
                  </a:schemeClr>
                </a:solidFill>
              </a:defRPr>
            </a:lvl1pPr>
          </a:lstStyle>
          <a:p>
            <a:pPr defTabSz="457200" fontAlgn="auto">
              <a:spcBef>
                <a:spcPts val="0"/>
              </a:spcBef>
              <a:spcAft>
                <a:spcPts val="0"/>
              </a:spcAft>
            </a:pPr>
            <a:endParaRPr lang="it-IT" dirty="0">
              <a:solidFill>
                <a:srgbClr val="F0A22E">
                  <a:shade val="75000"/>
                </a:srgbClr>
              </a:solidFill>
              <a:latin typeface="Franklin Gothic Book"/>
            </a:endParaRPr>
          </a:p>
        </p:txBody>
      </p:sp>
      <p:sp>
        <p:nvSpPr>
          <p:cNvPr id="5" name="Segnaposto numero diapositiva 4"/>
          <p:cNvSpPr>
            <a:spLocks noGrp="1"/>
          </p:cNvSpPr>
          <p:nvPr>
            <p:ph type="sldNum" sz="quarter" idx="4"/>
          </p:nvPr>
        </p:nvSpPr>
        <p:spPr>
          <a:xfrm>
            <a:off x="8915400" y="6477002"/>
            <a:ext cx="825500" cy="244475"/>
          </a:xfrm>
          <a:prstGeom prst="rect">
            <a:avLst/>
          </a:prstGeom>
        </p:spPr>
        <p:txBody>
          <a:bodyPr vert="horz"/>
          <a:lstStyle>
            <a:lvl1pPr algn="r" eaLnBrk="1" latinLnBrk="0" hangingPunct="1">
              <a:defRPr kumimoji="0" sz="1200">
                <a:solidFill>
                  <a:schemeClr val="accent1">
                    <a:shade val="75000"/>
                  </a:schemeClr>
                </a:solidFill>
              </a:defRPr>
            </a:lvl1pPr>
          </a:lstStyle>
          <a:p>
            <a:pPr defTabSz="457200" fontAlgn="auto">
              <a:spcBef>
                <a:spcPts val="0"/>
              </a:spcBef>
              <a:spcAft>
                <a:spcPts val="0"/>
              </a:spcAft>
            </a:pPr>
            <a:fld id="{18AD1440-9DBF-D240-87D9-520D30DD0561}" type="slidenum">
              <a:rPr lang="de-CH" smtClean="0">
                <a:solidFill>
                  <a:srgbClr val="F0A22E">
                    <a:shade val="75000"/>
                  </a:srgbClr>
                </a:solidFill>
                <a:latin typeface="Franklin Gothic Book"/>
              </a:rPr>
              <a:pPr defTabSz="457200" fontAlgn="auto">
                <a:spcBef>
                  <a:spcPts val="0"/>
                </a:spcBef>
                <a:spcAft>
                  <a:spcPts val="0"/>
                </a:spcAft>
              </a:pPr>
              <a:t>‹N›</a:t>
            </a:fld>
            <a:endParaRPr lang="de-CH" dirty="0">
              <a:solidFill>
                <a:srgbClr val="F0A22E">
                  <a:shade val="75000"/>
                </a:srgbClr>
              </a:solidFill>
              <a:latin typeface="Franklin Gothic Book"/>
            </a:endParaRPr>
          </a:p>
        </p:txBody>
      </p:sp>
      <p:sp>
        <p:nvSpPr>
          <p:cNvPr id="10" name="Segnaposto titolo 9"/>
          <p:cNvSpPr>
            <a:spLocks noGrp="1"/>
          </p:cNvSpPr>
          <p:nvPr>
            <p:ph type="title"/>
          </p:nvPr>
        </p:nvSpPr>
        <p:spPr>
          <a:xfrm>
            <a:off x="330200" y="457200"/>
            <a:ext cx="9410700" cy="838200"/>
          </a:xfrm>
          <a:prstGeom prst="rect">
            <a:avLst/>
          </a:prstGeom>
        </p:spPr>
        <p:txBody>
          <a:bodyPr vert="horz" anchor="ctr">
            <a:normAutofit/>
          </a:bodyPr>
          <a:lstStyle/>
          <a:p>
            <a:r>
              <a:rPr kumimoji="0" lang="it-IT" smtClean="0"/>
              <a:t>Fare clic per modificare stile</a:t>
            </a:r>
            <a:endParaRPr kumimoji="0" lang="en-US"/>
          </a:p>
        </p:txBody>
      </p:sp>
      <p:sp>
        <p:nvSpPr>
          <p:cNvPr id="9" name="Connettore 1 8"/>
          <p:cNvSpPr>
            <a:spLocks noChangeShapeType="1"/>
          </p:cNvSpPr>
          <p:nvPr/>
        </p:nvSpPr>
        <p:spPr bwMode="auto">
          <a:xfrm>
            <a:off x="557212" y="1050900"/>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black"/>
              </a:solidFill>
              <a:latin typeface="Franklin Gothic Book"/>
            </a:endParaRPr>
          </a:p>
        </p:txBody>
      </p:sp>
      <p:sp>
        <p:nvSpPr>
          <p:cNvPr id="12" name="Connettore 1 11"/>
          <p:cNvSpPr>
            <a:spLocks noChangeShapeType="1"/>
          </p:cNvSpPr>
          <p:nvPr/>
        </p:nvSpPr>
        <p:spPr bwMode="auto">
          <a:xfrm>
            <a:off x="557212" y="1057988"/>
            <a:ext cx="9348789"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pPr defTabSz="457200" fontAlgn="auto">
              <a:spcBef>
                <a:spcPts val="0"/>
              </a:spcBef>
              <a:spcAft>
                <a:spcPts val="0"/>
              </a:spcAft>
            </a:pPr>
            <a:endParaRPr lang="en-US" sz="1800" dirty="0">
              <a:solidFill>
                <a:prstClr val="black"/>
              </a:solidFill>
              <a:latin typeface="Franklin Gothic Book"/>
            </a:endParaRPr>
          </a:p>
        </p:txBody>
      </p:sp>
    </p:spTree>
    <p:extLst>
      <p:ext uri="{BB962C8B-B14F-4D97-AF65-F5344CB8AC3E}">
        <p14:creationId xmlns:p14="http://schemas.microsoft.com/office/powerpoint/2010/main" val="228385133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45554" cy="6953693"/>
          </a:xfrm>
          <a:prstGeom prst="rect">
            <a:avLst/>
          </a:prstGeom>
        </p:spPr>
      </p:pic>
      <p:sp>
        <p:nvSpPr>
          <p:cNvPr id="3" name="Textfeld 2"/>
          <p:cNvSpPr txBox="1"/>
          <p:nvPr/>
        </p:nvSpPr>
        <p:spPr>
          <a:xfrm>
            <a:off x="488504" y="188640"/>
            <a:ext cx="8791189" cy="2185214"/>
          </a:xfrm>
          <a:prstGeom prst="rect">
            <a:avLst/>
          </a:prstGeom>
          <a:noFill/>
        </p:spPr>
        <p:txBody>
          <a:bodyPr wrap="none" rtlCol="0">
            <a:spAutoFit/>
          </a:bodyPr>
          <a:lstStyle/>
          <a:p>
            <a:pPr>
              <a:spcBef>
                <a:spcPts val="1200"/>
              </a:spcBef>
            </a:pPr>
            <a:r>
              <a:rPr lang="de-DE" sz="4000" b="1" dirty="0" smtClean="0">
                <a:solidFill>
                  <a:srgbClr val="C00000"/>
                </a:solidFill>
              </a:rPr>
              <a:t>Führe aus, was du versprochen hast</a:t>
            </a:r>
          </a:p>
          <a:p>
            <a:pPr lvl="0" algn="r">
              <a:spcBef>
                <a:spcPts val="1200"/>
              </a:spcBef>
            </a:pPr>
            <a:r>
              <a:rPr lang="de-DE" sz="3600" b="1" dirty="0">
                <a:solidFill>
                  <a:srgbClr val="C00000"/>
                </a:solidFill>
              </a:rPr>
              <a:t>Von der Planung zur Umsetzung</a:t>
            </a:r>
            <a:endParaRPr lang="de-DE" sz="3600" dirty="0">
              <a:solidFill>
                <a:srgbClr val="C00000"/>
              </a:solidFill>
            </a:endParaRPr>
          </a:p>
          <a:p>
            <a:pPr>
              <a:spcBef>
                <a:spcPts val="1200"/>
              </a:spcBef>
            </a:pPr>
            <a:r>
              <a:rPr lang="de-DE" dirty="0" smtClean="0"/>
              <a:t> </a:t>
            </a:r>
            <a:endParaRPr lang="de-DE" sz="4000" b="1" dirty="0">
              <a:solidFill>
                <a:srgbClr val="C00000"/>
              </a:solidFill>
            </a:endParaRPr>
          </a:p>
        </p:txBody>
      </p:sp>
      <p:sp>
        <p:nvSpPr>
          <p:cNvPr id="4" name="Textfeld 3"/>
          <p:cNvSpPr txBox="1"/>
          <p:nvPr/>
        </p:nvSpPr>
        <p:spPr>
          <a:xfrm>
            <a:off x="437761" y="6341079"/>
            <a:ext cx="4725589" cy="461665"/>
          </a:xfrm>
          <a:prstGeom prst="rect">
            <a:avLst/>
          </a:prstGeom>
          <a:noFill/>
        </p:spPr>
        <p:txBody>
          <a:bodyPr wrap="none" rtlCol="0">
            <a:spAutoFit/>
          </a:bodyPr>
          <a:lstStyle/>
          <a:p>
            <a:r>
              <a:rPr lang="de-DE" sz="2400" b="1" dirty="0" smtClean="0">
                <a:solidFill>
                  <a:srgbClr val="C00000"/>
                </a:solidFill>
              </a:rPr>
              <a:t>ICBE, S. Anselmo, 6. April 2016</a:t>
            </a:r>
            <a:endParaRPr lang="de-DE" sz="2400" b="1" dirty="0">
              <a:solidFill>
                <a:srgbClr val="C00000"/>
              </a:solidFill>
            </a:endParaRPr>
          </a:p>
        </p:txBody>
      </p:sp>
    </p:spTree>
    <p:extLst>
      <p:ext uri="{BB962C8B-B14F-4D97-AF65-F5344CB8AC3E}">
        <p14:creationId xmlns:p14="http://schemas.microsoft.com/office/powerpoint/2010/main" val="3501858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3330133084_a0e97ccf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9144000" cy="6858000"/>
          </a:xfrm>
          <a:prstGeom prst="rect">
            <a:avLst/>
          </a:prstGeom>
        </p:spPr>
      </p:pic>
      <p:pic>
        <p:nvPicPr>
          <p:cNvPr id="2" name="Immagine 1" descr="img_31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574" y="4112382"/>
            <a:ext cx="4118431" cy="27456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811096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8" y="908720"/>
            <a:ext cx="7956835" cy="4438003"/>
          </a:xfrm>
        </p:spPr>
        <p:txBody>
          <a:bodyPr>
            <a:noAutofit/>
          </a:bodyPr>
          <a:lstStyle/>
          <a:p>
            <a:pPr algn="l"/>
            <a:r>
              <a:rPr lang="de-DE" sz="3200" noProof="0" dirty="0" smtClean="0">
                <a:effectLst/>
              </a:rPr>
              <a:t>Dem Raum</a:t>
            </a:r>
            <a:r>
              <a:rPr lang="de-DE" noProof="0" dirty="0" smtClean="0"/>
              <a:t> </a:t>
            </a:r>
            <a:r>
              <a:rPr lang="de-DE" sz="3200" noProof="0" dirty="0" smtClean="0">
                <a:effectLst/>
              </a:rPr>
              <a:t>Vorrang zu geben</a:t>
            </a:r>
            <a:r>
              <a:rPr lang="de-DE" noProof="0" dirty="0" smtClean="0"/>
              <a:t> </a:t>
            </a:r>
            <a:r>
              <a:rPr lang="de-DE" sz="3200" noProof="0" dirty="0" smtClean="0">
                <a:effectLst/>
              </a:rPr>
              <a:t>bedeutet</a:t>
            </a:r>
            <a:r>
              <a:rPr lang="de-DE" noProof="0" dirty="0" smtClean="0"/>
              <a:t> </a:t>
            </a:r>
            <a:br>
              <a:rPr lang="de-DE" noProof="0" dirty="0" smtClean="0"/>
            </a:br>
            <a:r>
              <a:rPr lang="de-DE" sz="3200" noProof="0" dirty="0" smtClean="0">
                <a:effectLst/>
              </a:rPr>
              <a:t>-  sich</a:t>
            </a:r>
            <a:r>
              <a:rPr lang="de-DE" noProof="0" dirty="0" smtClean="0"/>
              <a:t> </a:t>
            </a:r>
            <a:r>
              <a:rPr lang="de-DE" sz="3200" noProof="0" dirty="0" smtClean="0">
                <a:effectLst/>
              </a:rPr>
              <a:t>vormachen, alles</a:t>
            </a:r>
            <a:r>
              <a:rPr lang="de-DE" noProof="0" dirty="0" smtClean="0"/>
              <a:t> </a:t>
            </a:r>
            <a:r>
              <a:rPr lang="de-DE" sz="3200" noProof="0" dirty="0" smtClean="0">
                <a:effectLst/>
              </a:rPr>
              <a:t>in der</a:t>
            </a:r>
            <a:r>
              <a:rPr lang="de-DE" noProof="0" dirty="0" smtClean="0"/>
              <a:t>  </a:t>
            </a:r>
            <a:br>
              <a:rPr lang="de-DE" noProof="0" dirty="0" smtClean="0"/>
            </a:br>
            <a:r>
              <a:rPr lang="de-DE" noProof="0" dirty="0" smtClean="0"/>
              <a:t>   </a:t>
            </a:r>
            <a:r>
              <a:rPr lang="de-DE" sz="3200" noProof="0" dirty="0" smtClean="0">
                <a:effectLst/>
              </a:rPr>
              <a:t>Gegenwart gelöst zu haben, </a:t>
            </a:r>
            <a:r>
              <a:rPr lang="de-DE" noProof="0" dirty="0" smtClean="0"/>
              <a:t/>
            </a:r>
            <a:br>
              <a:rPr lang="de-DE" noProof="0" dirty="0" smtClean="0"/>
            </a:br>
            <a:r>
              <a:rPr lang="de-DE" sz="3200" noProof="0" dirty="0" smtClean="0">
                <a:effectLst/>
              </a:rPr>
              <a:t>-  alle</a:t>
            </a:r>
            <a:r>
              <a:rPr lang="de-DE" noProof="0" dirty="0" smtClean="0"/>
              <a:t> </a:t>
            </a:r>
            <a:r>
              <a:rPr lang="de-DE" sz="3200" noProof="0" dirty="0" smtClean="0">
                <a:effectLst/>
              </a:rPr>
              <a:t>Räume der Macht und</a:t>
            </a:r>
            <a:r>
              <a:rPr lang="de-DE" noProof="0" dirty="0" smtClean="0"/>
              <a:t> </a:t>
            </a:r>
            <a:r>
              <a:rPr lang="de-DE" sz="3200" noProof="0" dirty="0" smtClean="0">
                <a:effectLst/>
              </a:rPr>
              <a:t>der </a:t>
            </a:r>
            <a:br>
              <a:rPr lang="de-DE" sz="3200" noProof="0" dirty="0" smtClean="0">
                <a:effectLst/>
              </a:rPr>
            </a:br>
            <a:r>
              <a:rPr lang="de-DE" sz="3200" noProof="0" dirty="0" smtClean="0">
                <a:effectLst/>
              </a:rPr>
              <a:t>   Selbstbestätigung in Besitz nehmen </a:t>
            </a:r>
            <a:br>
              <a:rPr lang="de-DE" sz="3200" noProof="0" dirty="0" smtClean="0">
                <a:effectLst/>
              </a:rPr>
            </a:br>
            <a:r>
              <a:rPr lang="de-DE" sz="3200" noProof="0" dirty="0" smtClean="0">
                <a:effectLst/>
              </a:rPr>
              <a:t>   zu wollen; </a:t>
            </a:r>
            <a:r>
              <a:rPr lang="de-DE" noProof="0" dirty="0" smtClean="0"/>
              <a:t/>
            </a:r>
            <a:br>
              <a:rPr lang="de-DE" noProof="0" dirty="0" smtClean="0"/>
            </a:br>
            <a:r>
              <a:rPr lang="de-DE" sz="3200" noProof="0" dirty="0" smtClean="0">
                <a:effectLst/>
              </a:rPr>
              <a:t>-  damit</a:t>
            </a:r>
            <a:r>
              <a:rPr lang="de-DE" noProof="0" dirty="0" smtClean="0"/>
              <a:t> </a:t>
            </a:r>
            <a:r>
              <a:rPr lang="de-DE" sz="3200" noProof="0" dirty="0" smtClean="0">
                <a:effectLst/>
              </a:rPr>
              <a:t>werden die</a:t>
            </a:r>
            <a:r>
              <a:rPr lang="de-DE" noProof="0" dirty="0" smtClean="0"/>
              <a:t> </a:t>
            </a:r>
            <a:r>
              <a:rPr lang="de-DE" sz="3200" noProof="0" dirty="0" smtClean="0">
                <a:effectLst/>
              </a:rPr>
              <a:t>Prozesse </a:t>
            </a:r>
            <a:br>
              <a:rPr lang="de-DE" sz="3200" noProof="0" dirty="0" smtClean="0">
                <a:effectLst/>
              </a:rPr>
            </a:br>
            <a:r>
              <a:rPr lang="de-DE" sz="3200" noProof="0" dirty="0" smtClean="0">
                <a:effectLst/>
              </a:rPr>
              <a:t>   eingefroren.</a:t>
            </a:r>
            <a:r>
              <a:rPr lang="de-DE" noProof="0" dirty="0" smtClean="0"/>
              <a:t> </a:t>
            </a:r>
            <a:r>
              <a:rPr lang="de-DE" sz="3200" noProof="0" dirty="0" smtClean="0">
                <a:effectLst/>
              </a:rPr>
              <a:t>Man beansprucht, sie </a:t>
            </a:r>
            <a:br>
              <a:rPr lang="de-DE" sz="3200" noProof="0" dirty="0" smtClean="0">
                <a:effectLst/>
              </a:rPr>
            </a:br>
            <a:r>
              <a:rPr lang="de-DE" sz="3200" noProof="0" dirty="0" smtClean="0">
                <a:effectLst/>
              </a:rPr>
              <a:t>   aufzuhalten. </a:t>
            </a:r>
            <a:br>
              <a:rPr lang="de-DE" sz="3200" noProof="0" dirty="0" smtClean="0">
                <a:effectLst/>
              </a:rPr>
            </a:br>
            <a:r>
              <a:rPr lang="de-DE" sz="3200" noProof="0" dirty="0" smtClean="0">
                <a:effectLst/>
              </a:rPr>
              <a:t>   (EG 223)</a:t>
            </a:r>
            <a:r>
              <a:rPr lang="de-DE" noProof="0" dirty="0" smtClean="0"/>
              <a:t/>
            </a:r>
            <a:br>
              <a:rPr lang="de-DE" noProof="0" dirty="0" smtClean="0"/>
            </a:br>
            <a:endParaRPr lang="de-DE" sz="3200" noProof="0" dirty="0">
              <a:solidFill>
                <a:srgbClr val="FF0000"/>
              </a:solidFill>
              <a:effectLst/>
            </a:endParaRPr>
          </a:p>
        </p:txBody>
      </p:sp>
    </p:spTree>
    <p:extLst>
      <p:ext uri="{BB962C8B-B14F-4D97-AF65-F5344CB8AC3E}">
        <p14:creationId xmlns:p14="http://schemas.microsoft.com/office/powerpoint/2010/main" val="114361121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Contro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7549" y="0"/>
            <a:ext cx="7454997" cy="6858000"/>
          </a:xfrm>
          <a:prstGeom prst="rect">
            <a:avLst/>
          </a:prstGeom>
        </p:spPr>
      </p:pic>
    </p:spTree>
    <p:extLst>
      <p:ext uri="{BB962C8B-B14F-4D97-AF65-F5344CB8AC3E}">
        <p14:creationId xmlns:p14="http://schemas.microsoft.com/office/powerpoint/2010/main" val="6949994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9" y="1035791"/>
            <a:ext cx="7772400" cy="4985497"/>
          </a:xfrm>
        </p:spPr>
        <p:txBody>
          <a:bodyPr>
            <a:noAutofit/>
          </a:bodyPr>
          <a:lstStyle/>
          <a:p>
            <a:r>
              <a:rPr lang="de-DE" sz="2800" noProof="0" dirty="0" smtClean="0">
                <a:solidFill>
                  <a:srgbClr val="FF0000"/>
                </a:solidFill>
                <a:effectLst/>
              </a:rPr>
              <a:t>Der </a:t>
            </a:r>
            <a:r>
              <a:rPr lang="de-DE" sz="2800" b="1" noProof="0" dirty="0" smtClean="0">
                <a:solidFill>
                  <a:srgbClr val="FF0000"/>
                </a:solidFill>
                <a:effectLst/>
              </a:rPr>
              <a:t>Zeit</a:t>
            </a:r>
            <a:r>
              <a:rPr lang="de-DE" sz="2800" noProof="0" dirty="0" smtClean="0"/>
              <a:t> </a:t>
            </a:r>
            <a:r>
              <a:rPr lang="de-DE" sz="2800" b="0" noProof="0" dirty="0" smtClean="0">
                <a:solidFill>
                  <a:srgbClr val="FF0000"/>
                </a:solidFill>
                <a:effectLst/>
              </a:rPr>
              <a:t>Vorrang zu geben</a:t>
            </a:r>
            <a:r>
              <a:rPr lang="de-DE" sz="2800" noProof="0" dirty="0" smtClean="0"/>
              <a:t> </a:t>
            </a:r>
            <a:r>
              <a:rPr lang="de-DE" sz="2800" noProof="0" dirty="0" smtClean="0">
                <a:solidFill>
                  <a:srgbClr val="FF0000"/>
                </a:solidFill>
                <a:effectLst/>
              </a:rPr>
              <a:t>bedeutet,</a:t>
            </a:r>
            <a:r>
              <a:rPr lang="de-DE" sz="2800" noProof="0" dirty="0" smtClean="0"/>
              <a:t> </a:t>
            </a:r>
            <a:r>
              <a:rPr lang="de-DE" sz="2800" noProof="0" dirty="0" smtClean="0">
                <a:solidFill>
                  <a:srgbClr val="FF0000"/>
                </a:solidFill>
                <a:effectLst/>
              </a:rPr>
              <a:t>sich</a:t>
            </a:r>
            <a:r>
              <a:rPr lang="de-DE" sz="2800" noProof="0" dirty="0" smtClean="0"/>
              <a:t> </a:t>
            </a:r>
            <a:r>
              <a:rPr lang="de-DE" sz="2800" noProof="0" dirty="0" smtClean="0">
                <a:solidFill>
                  <a:srgbClr val="FF0000"/>
                </a:solidFill>
                <a:effectLst/>
              </a:rPr>
              <a:t>damit</a:t>
            </a:r>
            <a:r>
              <a:rPr lang="de-DE" sz="2800" noProof="0" dirty="0" smtClean="0"/>
              <a:t> </a:t>
            </a:r>
            <a:r>
              <a:rPr lang="de-DE" sz="2800" noProof="0" dirty="0" smtClean="0">
                <a:solidFill>
                  <a:srgbClr val="FF0000"/>
                </a:solidFill>
                <a:effectLst/>
              </a:rPr>
              <a:t>zu</a:t>
            </a:r>
            <a:r>
              <a:rPr lang="de-DE" sz="2800" noProof="0" dirty="0" smtClean="0"/>
              <a:t> </a:t>
            </a:r>
            <a:r>
              <a:rPr lang="de-DE" sz="2800" noProof="0" dirty="0" smtClean="0">
                <a:solidFill>
                  <a:srgbClr val="FF0000"/>
                </a:solidFill>
                <a:effectLst/>
              </a:rPr>
              <a:t>befassen,</a:t>
            </a:r>
            <a:r>
              <a:rPr lang="de-DE" sz="2800" noProof="0" dirty="0" smtClean="0"/>
              <a:t> </a:t>
            </a:r>
            <a:r>
              <a:rPr lang="de-DE" sz="2800" noProof="0" dirty="0" smtClean="0">
                <a:solidFill>
                  <a:srgbClr val="FF0000"/>
                </a:solidFill>
                <a:effectLst/>
              </a:rPr>
              <a:t>Prozesse</a:t>
            </a:r>
            <a:r>
              <a:rPr lang="de-DE" sz="2800" noProof="0" dirty="0" smtClean="0"/>
              <a:t> </a:t>
            </a:r>
            <a:r>
              <a:rPr lang="de-DE" sz="2800" noProof="0" dirty="0" smtClean="0">
                <a:solidFill>
                  <a:srgbClr val="FF0000"/>
                </a:solidFill>
                <a:effectLst/>
              </a:rPr>
              <a:t>in Gang</a:t>
            </a:r>
            <a:r>
              <a:rPr lang="de-DE" sz="2800" noProof="0" dirty="0" smtClean="0"/>
              <a:t> </a:t>
            </a:r>
            <a:r>
              <a:rPr lang="de-DE" sz="2800" noProof="0" dirty="0" smtClean="0">
                <a:solidFill>
                  <a:srgbClr val="FF0000"/>
                </a:solidFill>
                <a:effectLst/>
              </a:rPr>
              <a:t>zu setzen</a:t>
            </a:r>
            <a:r>
              <a:rPr lang="de-DE" sz="2800" noProof="0" dirty="0" smtClean="0"/>
              <a:t> </a:t>
            </a:r>
            <a:r>
              <a:rPr lang="de-DE" sz="2800" noProof="0" dirty="0" smtClean="0">
                <a:solidFill>
                  <a:srgbClr val="FF0000"/>
                </a:solidFill>
                <a:effectLst/>
              </a:rPr>
              <a:t>anstatt Räume</a:t>
            </a:r>
            <a:r>
              <a:rPr lang="de-DE" sz="2800" noProof="0" dirty="0" smtClean="0"/>
              <a:t> </a:t>
            </a:r>
            <a:r>
              <a:rPr lang="de-DE" sz="2800" noProof="0" dirty="0" smtClean="0">
                <a:solidFill>
                  <a:srgbClr val="FF0000"/>
                </a:solidFill>
                <a:effectLst/>
              </a:rPr>
              <a:t>zu besitzen.</a:t>
            </a:r>
            <a:r>
              <a:rPr lang="de-DE" sz="2800" noProof="0" dirty="0" smtClean="0"/>
              <a:t/>
            </a:r>
            <a:br>
              <a:rPr lang="de-DE" sz="2800" noProof="0" dirty="0" smtClean="0"/>
            </a:br>
            <a:r>
              <a:rPr lang="de-DE" sz="2800" noProof="0" dirty="0" smtClean="0">
                <a:effectLst/>
              </a:rPr>
              <a:t>(EG 223) </a:t>
            </a:r>
            <a:r>
              <a:rPr lang="de-DE" sz="2800" noProof="0" dirty="0" smtClean="0"/>
              <a:t/>
            </a:r>
            <a:br>
              <a:rPr lang="de-DE" sz="2800" noProof="0" dirty="0" smtClean="0"/>
            </a:br>
            <a:r>
              <a:rPr lang="de-DE" sz="2800" noProof="0" dirty="0" smtClean="0"/>
              <a:t/>
            </a:r>
            <a:br>
              <a:rPr lang="de-DE" sz="2800" noProof="0" dirty="0" smtClean="0"/>
            </a:br>
            <a:r>
              <a:rPr lang="de-DE" sz="2800" noProof="0" dirty="0" smtClean="0">
                <a:solidFill>
                  <a:srgbClr val="FF0000"/>
                </a:solidFill>
                <a:effectLst/>
              </a:rPr>
              <a:t>Es</a:t>
            </a:r>
            <a:r>
              <a:rPr lang="de-DE" sz="2800" noProof="0" dirty="0" smtClean="0"/>
              <a:t> </a:t>
            </a:r>
            <a:r>
              <a:rPr lang="de-DE" sz="2800" noProof="0" dirty="0" smtClean="0">
                <a:solidFill>
                  <a:srgbClr val="FF0000"/>
                </a:solidFill>
                <a:effectLst/>
              </a:rPr>
              <a:t>geht darum,</a:t>
            </a:r>
            <a:r>
              <a:rPr lang="de-DE" sz="2800" noProof="0" dirty="0" smtClean="0"/>
              <a:t> </a:t>
            </a:r>
            <a:r>
              <a:rPr lang="de-DE" sz="2800" noProof="0" dirty="0" smtClean="0">
                <a:solidFill>
                  <a:srgbClr val="FF0000"/>
                </a:solidFill>
                <a:effectLst/>
              </a:rPr>
              <a:t>Handlungen zu fördern,</a:t>
            </a:r>
            <a:r>
              <a:rPr lang="de-DE" sz="2800" noProof="0" dirty="0" smtClean="0"/>
              <a:t> </a:t>
            </a:r>
            <a:r>
              <a:rPr lang="de-DE" sz="2800" noProof="0" dirty="0" smtClean="0">
                <a:solidFill>
                  <a:srgbClr val="FF0000"/>
                </a:solidFill>
                <a:effectLst/>
              </a:rPr>
              <a:t>die eine neue Dynamik in der Gesellschaft erzeugen … diese</a:t>
            </a:r>
            <a:r>
              <a:rPr lang="de-DE" sz="2800" noProof="0" dirty="0" smtClean="0"/>
              <a:t> </a:t>
            </a:r>
            <a:r>
              <a:rPr lang="de-DE" sz="2800" noProof="0" dirty="0" smtClean="0">
                <a:solidFill>
                  <a:srgbClr val="FF0000"/>
                </a:solidFill>
                <a:effectLst/>
              </a:rPr>
              <a:t>vorantreiben,</a:t>
            </a:r>
            <a:r>
              <a:rPr lang="de-DE" sz="2800" noProof="0" dirty="0" smtClean="0"/>
              <a:t> </a:t>
            </a:r>
            <a:r>
              <a:rPr lang="de-DE" sz="2800" noProof="0" dirty="0" smtClean="0">
                <a:solidFill>
                  <a:srgbClr val="FF0000"/>
                </a:solidFill>
                <a:effectLst/>
              </a:rPr>
              <a:t>auf dass</a:t>
            </a:r>
            <a:r>
              <a:rPr lang="de-DE" sz="2800" noProof="0" dirty="0" smtClean="0"/>
              <a:t> </a:t>
            </a:r>
            <a:r>
              <a:rPr lang="de-DE" sz="2800" noProof="0" dirty="0" smtClean="0">
                <a:solidFill>
                  <a:srgbClr val="FF0000"/>
                </a:solidFill>
                <a:effectLst/>
              </a:rPr>
              <a:t>sie Frucht bringe ... Dies geschehe</a:t>
            </a:r>
            <a:r>
              <a:rPr lang="de-DE" sz="2800" noProof="0" dirty="0" smtClean="0"/>
              <a:t> </a:t>
            </a:r>
            <a:r>
              <a:rPr lang="de-DE" sz="2800" noProof="0" dirty="0" smtClean="0">
                <a:solidFill>
                  <a:srgbClr val="FF0000"/>
                </a:solidFill>
                <a:effectLst/>
              </a:rPr>
              <a:t>ohne Ängstlichkeit, sondern mit klaren</a:t>
            </a:r>
            <a:r>
              <a:rPr lang="de-DE" sz="2800" noProof="0" dirty="0" smtClean="0"/>
              <a:t> </a:t>
            </a:r>
            <a:r>
              <a:rPr lang="de-DE" sz="2800" noProof="0" dirty="0" smtClean="0">
                <a:solidFill>
                  <a:srgbClr val="FF0000"/>
                </a:solidFill>
                <a:effectLst/>
              </a:rPr>
              <a:t>Überzeugungen und Entschlossenheit.</a:t>
            </a:r>
            <a:r>
              <a:rPr lang="de-DE" sz="2800" noProof="0" dirty="0" smtClean="0"/>
              <a:t> </a:t>
            </a:r>
            <a:r>
              <a:rPr lang="de-DE" sz="2800" noProof="0" dirty="0" smtClean="0">
                <a:effectLst/>
              </a:rPr>
              <a:t>(EG 224)</a:t>
            </a:r>
            <a:r>
              <a:rPr lang="de-DE" noProof="0" dirty="0" smtClean="0"/>
              <a:t/>
            </a:r>
            <a:br>
              <a:rPr lang="de-DE" noProof="0" dirty="0" smtClean="0"/>
            </a:br>
            <a:endParaRPr lang="de-DE" sz="3200" noProof="0" dirty="0">
              <a:effectLst/>
            </a:endParaRPr>
          </a:p>
        </p:txBody>
      </p:sp>
    </p:spTree>
    <p:extLst>
      <p:ext uri="{BB962C8B-B14F-4D97-AF65-F5344CB8AC3E}">
        <p14:creationId xmlns:p14="http://schemas.microsoft.com/office/powerpoint/2010/main" val="69193120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64568" y="1340768"/>
            <a:ext cx="7772400" cy="4985497"/>
          </a:xfrm>
        </p:spPr>
        <p:txBody>
          <a:bodyPr>
            <a:noAutofit/>
          </a:bodyPr>
          <a:lstStyle/>
          <a:p>
            <a:pPr algn="l"/>
            <a:r>
              <a:rPr lang="de-DE" sz="3200" noProof="0" dirty="0" smtClean="0">
                <a:effectLst/>
              </a:rPr>
              <a:t>Es gibt Handlungen, die zu Erstarrung führen, die die Dynamik und den Veränderungsprozess lähmen,</a:t>
            </a:r>
            <a:r>
              <a:rPr lang="de-DE" noProof="0" dirty="0" smtClean="0"/>
              <a:t/>
            </a:r>
            <a:br>
              <a:rPr lang="de-DE" noProof="0" dirty="0" smtClean="0"/>
            </a:br>
            <a:r>
              <a:rPr lang="de-DE" noProof="0" dirty="0" smtClean="0"/>
              <a:t> </a:t>
            </a:r>
            <a:br>
              <a:rPr lang="de-DE" noProof="0" dirty="0" smtClean="0"/>
            </a:br>
            <a:r>
              <a:rPr lang="de-DE" sz="3200" noProof="0" dirty="0" smtClean="0">
                <a:solidFill>
                  <a:srgbClr val="FF0000"/>
                </a:solidFill>
                <a:effectLst/>
              </a:rPr>
              <a:t>und es gibt Handlungen, die diese anstoßen und begünstigen.</a:t>
            </a:r>
            <a:r>
              <a:rPr lang="de-DE" noProof="0" dirty="0" smtClean="0"/>
              <a:t> </a:t>
            </a:r>
            <a:br>
              <a:rPr lang="de-DE" noProof="0" dirty="0" smtClean="0"/>
            </a:br>
            <a:endParaRPr lang="de-DE" sz="3200" noProof="0" dirty="0">
              <a:effectLst/>
            </a:endParaRPr>
          </a:p>
        </p:txBody>
      </p:sp>
    </p:spTree>
    <p:extLst>
      <p:ext uri="{BB962C8B-B14F-4D97-AF65-F5344CB8AC3E}">
        <p14:creationId xmlns:p14="http://schemas.microsoft.com/office/powerpoint/2010/main" val="66381393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rust funny.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6308" y="919217"/>
            <a:ext cx="7112000" cy="4965700"/>
          </a:xfrm>
          <a:prstGeom prst="rect">
            <a:avLst/>
          </a:prstGeom>
        </p:spPr>
      </p:pic>
    </p:spTree>
    <p:extLst>
      <p:ext uri="{BB962C8B-B14F-4D97-AF65-F5344CB8AC3E}">
        <p14:creationId xmlns:p14="http://schemas.microsoft.com/office/powerpoint/2010/main" val="54317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Trus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
            <a:ext cx="9144000" cy="6858000"/>
          </a:xfrm>
          <a:prstGeom prst="rect">
            <a:avLst/>
          </a:prstGeom>
        </p:spPr>
      </p:pic>
    </p:spTree>
    <p:extLst>
      <p:ext uri="{BB962C8B-B14F-4D97-AF65-F5344CB8AC3E}">
        <p14:creationId xmlns:p14="http://schemas.microsoft.com/office/powerpoint/2010/main" val="1950400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ick-of-meeting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9682" y="0"/>
            <a:ext cx="5753100" cy="6502400"/>
          </a:xfrm>
          <a:prstGeom prst="rect">
            <a:avLst/>
          </a:prstGeom>
        </p:spPr>
      </p:pic>
    </p:spTree>
    <p:extLst>
      <p:ext uri="{BB962C8B-B14F-4D97-AF65-F5344CB8AC3E}">
        <p14:creationId xmlns:p14="http://schemas.microsoft.com/office/powerpoint/2010/main" val="977537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t2b1c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061" y="0"/>
            <a:ext cx="6098345" cy="6858000"/>
          </a:xfrm>
          <a:prstGeom prst="rect">
            <a:avLst/>
          </a:prstGeom>
        </p:spPr>
      </p:pic>
    </p:spTree>
    <p:extLst>
      <p:ext uri="{BB962C8B-B14F-4D97-AF65-F5344CB8AC3E}">
        <p14:creationId xmlns:p14="http://schemas.microsoft.com/office/powerpoint/2010/main" val="1217888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Elephant in the roo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478" y="361711"/>
            <a:ext cx="9070522" cy="5467164"/>
          </a:xfrm>
          <a:prstGeom prst="rect">
            <a:avLst/>
          </a:prstGeom>
        </p:spPr>
      </p:pic>
    </p:spTree>
    <p:extLst>
      <p:ext uri="{BB962C8B-B14F-4D97-AF65-F5344CB8AC3E}">
        <p14:creationId xmlns:p14="http://schemas.microsoft.com/office/powerpoint/2010/main" val="1378287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de-DE" noProof="0" dirty="0" smtClean="0"/>
          </a:p>
        </p:txBody>
      </p:sp>
      <p:sp>
        <p:nvSpPr>
          <p:cNvPr id="44035" name="Rectangle 3"/>
          <p:cNvSpPr>
            <a:spLocks noChangeArrowheads="1"/>
          </p:cNvSpPr>
          <p:nvPr/>
        </p:nvSpPr>
        <p:spPr bwMode="auto">
          <a:xfrm>
            <a:off x="450850" y="2205038"/>
            <a:ext cx="9004300" cy="2736850"/>
          </a:xfrm>
          <a:prstGeom prst="rect">
            <a:avLst/>
          </a:prstGeom>
          <a:solidFill>
            <a:schemeClr val="accent2"/>
          </a:solidFill>
          <a:ln w="12700">
            <a:noFill/>
            <a:miter lim="800000"/>
            <a:headEnd/>
            <a:tailEnd/>
          </a:ln>
        </p:spPr>
        <p:txBody>
          <a:bodyPr anchor="ctr"/>
          <a:lstStyle/>
          <a:p>
            <a:pPr algn="ctr" eaLnBrk="0" hangingPunct="0">
              <a:lnSpc>
                <a:spcPct val="110000"/>
              </a:lnSpc>
              <a:spcBef>
                <a:spcPct val="20000"/>
              </a:spcBef>
            </a:pPr>
            <a:r>
              <a:rPr lang="de-DE" sz="3200" b="1" dirty="0" smtClean="0">
                <a:solidFill>
                  <a:srgbClr val="246237"/>
                </a:solidFill>
                <a:latin typeface="Arial" charset="0"/>
              </a:rPr>
              <a:t>Zusammenfassung 1. Tag</a:t>
            </a:r>
          </a:p>
          <a:p>
            <a:pPr algn="ctr" eaLnBrk="0" hangingPunct="0">
              <a:lnSpc>
                <a:spcPct val="110000"/>
              </a:lnSpc>
              <a:spcBef>
                <a:spcPct val="20000"/>
              </a:spcBef>
            </a:pPr>
            <a:r>
              <a:rPr lang="de-DE" sz="3200" b="1" dirty="0">
                <a:solidFill>
                  <a:srgbClr val="246237"/>
                </a:solidFill>
                <a:latin typeface="Arial" charset="0"/>
              </a:rPr>
              <a:t>und Einführung </a:t>
            </a:r>
            <a:r>
              <a:rPr lang="de-DE" sz="3200" b="1" dirty="0" smtClean="0">
                <a:solidFill>
                  <a:srgbClr val="246237"/>
                </a:solidFill>
                <a:latin typeface="Arial" charset="0"/>
              </a:rPr>
              <a:t>2</a:t>
            </a:r>
            <a:r>
              <a:rPr lang="de-DE" sz="3200" b="1" dirty="0">
                <a:solidFill>
                  <a:srgbClr val="246237"/>
                </a:solidFill>
                <a:latin typeface="Arial" charset="0"/>
              </a:rPr>
              <a:t>. Tag</a:t>
            </a:r>
          </a:p>
        </p:txBody>
      </p:sp>
    </p:spTree>
    <p:extLst>
      <p:ext uri="{BB962C8B-B14F-4D97-AF65-F5344CB8AC3E}">
        <p14:creationId xmlns:p14="http://schemas.microsoft.com/office/powerpoint/2010/main" val="15705691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8" y="763990"/>
            <a:ext cx="8028843" cy="4177178"/>
          </a:xfrm>
        </p:spPr>
        <p:txBody>
          <a:bodyPr>
            <a:noAutofit/>
          </a:bodyPr>
          <a:lstStyle/>
          <a:p>
            <a:pPr lvl="0" algn="l"/>
            <a:r>
              <a:rPr lang="de-DE" b="1" baseline="30000" noProof="0" dirty="0" smtClean="0">
                <a:effectLst/>
              </a:rPr>
              <a:t>Teufelskreis</a:t>
            </a:r>
            <a:r>
              <a:rPr lang="de-DE" baseline="30000" noProof="0" dirty="0" smtClean="0">
                <a:effectLst/>
              </a:rPr>
              <a:t>:</a:t>
            </a:r>
            <a:r>
              <a:rPr lang="de-DE" noProof="0" dirty="0" smtClean="0"/>
              <a:t/>
            </a:r>
            <a:br>
              <a:rPr lang="de-DE" noProof="0" dirty="0" smtClean="0"/>
            </a:br>
            <a:r>
              <a:rPr lang="de-DE" noProof="0" dirty="0" smtClean="0"/>
              <a:t/>
            </a:r>
            <a:br>
              <a:rPr lang="de-DE" noProof="0" dirty="0" smtClean="0"/>
            </a:br>
            <a:r>
              <a:rPr lang="de-DE" baseline="30000" noProof="0" dirty="0" smtClean="0">
                <a:effectLst/>
              </a:rPr>
              <a:t>- es herrscht kein </a:t>
            </a:r>
            <a:r>
              <a:rPr lang="de-DE" baseline="30000" noProof="0" dirty="0" smtClean="0">
                <a:solidFill>
                  <a:srgbClr val="FF0000"/>
                </a:solidFill>
                <a:effectLst/>
              </a:rPr>
              <a:t>Vertrauen</a:t>
            </a:r>
            <a:r>
              <a:rPr lang="de-DE" noProof="0" dirty="0" smtClean="0"/>
              <a:t> </a:t>
            </a:r>
            <a:br>
              <a:rPr lang="de-DE" noProof="0" dirty="0" smtClean="0"/>
            </a:br>
            <a:r>
              <a:rPr lang="de-DE" baseline="30000" noProof="0" dirty="0" smtClean="0">
                <a:effectLst/>
              </a:rPr>
              <a:t>- deshalb </a:t>
            </a:r>
            <a:r>
              <a:rPr lang="de-DE" baseline="30000" noProof="0" dirty="0" smtClean="0">
                <a:solidFill>
                  <a:srgbClr val="FF0000"/>
                </a:solidFill>
                <a:effectLst/>
              </a:rPr>
              <a:t>öffnet</a:t>
            </a:r>
            <a:r>
              <a:rPr lang="de-DE" baseline="30000" noProof="0" dirty="0" smtClean="0">
                <a:effectLst/>
              </a:rPr>
              <a:t> sich niemand</a:t>
            </a:r>
            <a:r>
              <a:rPr lang="de-DE" noProof="0" dirty="0" smtClean="0"/>
              <a:t/>
            </a:r>
            <a:br>
              <a:rPr lang="de-DE" noProof="0" dirty="0" smtClean="0"/>
            </a:br>
            <a:r>
              <a:rPr lang="de-DE" baseline="30000" noProof="0" dirty="0" smtClean="0">
                <a:effectLst/>
              </a:rPr>
              <a:t>- deshalb </a:t>
            </a:r>
            <a:r>
              <a:rPr lang="de-DE" baseline="30000" noProof="0" dirty="0" smtClean="0">
                <a:solidFill>
                  <a:srgbClr val="FF0000"/>
                </a:solidFill>
                <a:effectLst/>
              </a:rPr>
              <a:t>engagiert</a:t>
            </a:r>
            <a:r>
              <a:rPr lang="de-DE" baseline="30000" noProof="0" dirty="0" smtClean="0">
                <a:effectLst/>
              </a:rPr>
              <a:t> sich niemand</a:t>
            </a:r>
            <a:r>
              <a:rPr lang="de-DE" noProof="0" dirty="0" smtClean="0"/>
              <a:t/>
            </a:r>
            <a:br>
              <a:rPr lang="de-DE" noProof="0" dirty="0" smtClean="0"/>
            </a:br>
            <a:r>
              <a:rPr lang="de-DE" baseline="30000" noProof="0" dirty="0" smtClean="0">
                <a:effectLst/>
              </a:rPr>
              <a:t>- deshalb fühlt sich </a:t>
            </a:r>
            <a:r>
              <a:rPr lang="de-DE" baseline="30000" noProof="0" smtClean="0">
                <a:effectLst/>
              </a:rPr>
              <a:t>keiner </a:t>
            </a:r>
            <a:r>
              <a:rPr lang="de-DE" baseline="30000" noProof="0" smtClean="0">
                <a:solidFill>
                  <a:srgbClr val="FF0000"/>
                </a:solidFill>
                <a:effectLst/>
              </a:rPr>
              <a:t>verantwortlich</a:t>
            </a:r>
            <a:r>
              <a:rPr lang="de-DE" noProof="0" dirty="0" smtClean="0"/>
              <a:t/>
            </a:r>
            <a:br>
              <a:rPr lang="de-DE" noProof="0" dirty="0" smtClean="0"/>
            </a:br>
            <a:r>
              <a:rPr lang="de-DE" baseline="30000" noProof="0" dirty="0" smtClean="0">
                <a:effectLst/>
              </a:rPr>
              <a:t>- und deshalb </a:t>
            </a:r>
            <a:r>
              <a:rPr lang="de-DE" baseline="30000" noProof="0" dirty="0" smtClean="0">
                <a:solidFill>
                  <a:srgbClr val="FF0000"/>
                </a:solidFill>
                <a:effectLst/>
              </a:rPr>
              <a:t>wird keine Gemeinschaft aufgebaut</a:t>
            </a:r>
            <a:r>
              <a:rPr lang="de-DE" baseline="30000" noProof="0" dirty="0" smtClean="0">
                <a:effectLst/>
              </a:rPr>
              <a:t>; </a:t>
            </a:r>
            <a:br>
              <a:rPr lang="de-DE" baseline="30000" noProof="0" dirty="0" smtClean="0">
                <a:effectLst/>
              </a:rPr>
            </a:br>
            <a:r>
              <a:rPr lang="de-DE" baseline="30000" noProof="0" dirty="0" smtClean="0">
                <a:effectLst/>
              </a:rPr>
              <a:t/>
            </a:r>
            <a:br>
              <a:rPr lang="de-DE" baseline="30000" noProof="0" dirty="0" smtClean="0">
                <a:effectLst/>
              </a:rPr>
            </a:br>
            <a:r>
              <a:rPr lang="de-DE" baseline="30000" noProof="0" dirty="0" smtClean="0">
                <a:effectLst/>
              </a:rPr>
              <a:t>die Menschen flüchten sich in den Individualismus, die Freude verschwindet, und wir beobachten immer mehr üble Nachrede, Misstrauen und Traurigkeit.</a:t>
            </a:r>
            <a:endParaRPr lang="de-DE" baseline="30000" noProof="0" dirty="0">
              <a:effectLst/>
            </a:endParaRPr>
          </a:p>
        </p:txBody>
      </p:sp>
    </p:spTree>
    <p:extLst>
      <p:ext uri="{BB962C8B-B14F-4D97-AF65-F5344CB8AC3E}">
        <p14:creationId xmlns:p14="http://schemas.microsoft.com/office/powerpoint/2010/main" val="2117530381"/>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3330133084_a0e97ccf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9144000" cy="6858000"/>
          </a:xfrm>
          <a:prstGeom prst="rect">
            <a:avLst/>
          </a:prstGeom>
        </p:spPr>
      </p:pic>
      <p:pic>
        <p:nvPicPr>
          <p:cNvPr id="2" name="Immagine 1" descr="img_31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6574" y="4112382"/>
            <a:ext cx="4118431" cy="274562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234115383"/>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9" y="1164070"/>
            <a:ext cx="7772400" cy="3997805"/>
          </a:xfrm>
        </p:spPr>
        <p:txBody>
          <a:bodyPr>
            <a:noAutofit/>
          </a:bodyPr>
          <a:lstStyle/>
          <a:p>
            <a:r>
              <a:rPr lang="de-DE" sz="3200" noProof="0" dirty="0" smtClean="0">
                <a:effectLst/>
              </a:rPr>
              <a:t>Mehr denn je</a:t>
            </a:r>
            <a:r>
              <a:rPr lang="de-DE" noProof="0" dirty="0" smtClean="0"/>
              <a:t> </a:t>
            </a:r>
            <a:r>
              <a:rPr lang="de-DE" sz="3200" noProof="0" dirty="0" smtClean="0">
                <a:effectLst/>
              </a:rPr>
              <a:t>brauchen</a:t>
            </a:r>
            <a:r>
              <a:rPr lang="de-DE" noProof="0" dirty="0" smtClean="0"/>
              <a:t> </a:t>
            </a:r>
            <a:r>
              <a:rPr lang="de-DE" sz="3200" noProof="0" dirty="0" smtClean="0">
                <a:effectLst/>
              </a:rPr>
              <a:t>wir</a:t>
            </a:r>
            <a:r>
              <a:rPr lang="de-DE" noProof="0" dirty="0" smtClean="0"/>
              <a:t> </a:t>
            </a:r>
            <a:r>
              <a:rPr lang="de-DE" sz="3200" noProof="0" dirty="0" smtClean="0">
                <a:effectLst/>
              </a:rPr>
              <a:t>Männer und Frauen,</a:t>
            </a:r>
            <a:r>
              <a:rPr lang="de-DE" noProof="0" dirty="0" smtClean="0"/>
              <a:t> </a:t>
            </a:r>
            <a:r>
              <a:rPr lang="de-DE" sz="3200" noProof="0" dirty="0" smtClean="0">
                <a:effectLst/>
              </a:rPr>
              <a:t>die aus ihrer</a:t>
            </a:r>
            <a:r>
              <a:rPr lang="de-DE" noProof="0" dirty="0" smtClean="0"/>
              <a:t> </a:t>
            </a:r>
            <a:r>
              <a:rPr lang="de-DE" sz="3200" noProof="0" dirty="0" smtClean="0">
                <a:effectLst/>
              </a:rPr>
              <a:t>Erfahrung als Begleiter</a:t>
            </a:r>
            <a:r>
              <a:rPr lang="de-DE" noProof="0" dirty="0" smtClean="0"/>
              <a:t> </a:t>
            </a:r>
            <a:r>
              <a:rPr lang="de-DE" sz="3200" noProof="0" dirty="0" smtClean="0">
                <a:effectLst/>
              </a:rPr>
              <a:t>die Vorgehensweise kennen,</a:t>
            </a:r>
            <a:r>
              <a:rPr lang="de-DE" noProof="0" dirty="0" smtClean="0"/>
              <a:t> </a:t>
            </a:r>
            <a:r>
              <a:rPr lang="de-DE" sz="3200" noProof="0" dirty="0" smtClean="0">
                <a:effectLst/>
              </a:rPr>
              <a:t>die sich durch Klugheit auszeichnet sowie durch die Fähigkeit zum Verstehen, durch die Kunst des Wartens sowie durch die Fügsamkeit dem Geist gegenüber … (EG 171)  </a:t>
            </a:r>
            <a:endParaRPr lang="de-DE" sz="3200" noProof="0" dirty="0">
              <a:effectLst/>
            </a:endParaRPr>
          </a:p>
        </p:txBody>
      </p:sp>
    </p:spTree>
    <p:extLst>
      <p:ext uri="{BB962C8B-B14F-4D97-AF65-F5344CB8AC3E}">
        <p14:creationId xmlns:p14="http://schemas.microsoft.com/office/powerpoint/2010/main" val="1380179355"/>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8" y="908720"/>
            <a:ext cx="8172860" cy="4503410"/>
          </a:xfrm>
        </p:spPr>
        <p:txBody>
          <a:bodyPr>
            <a:noAutofit/>
          </a:bodyPr>
          <a:lstStyle/>
          <a:p>
            <a:pPr lvl="0"/>
            <a:r>
              <a:rPr lang="de-DE" sz="2800" noProof="0" dirty="0" smtClean="0">
                <a:effectLst/>
              </a:rPr>
              <a:t>Wir</a:t>
            </a:r>
            <a:r>
              <a:rPr lang="de-DE" sz="2800" noProof="0" dirty="0" smtClean="0"/>
              <a:t> </a:t>
            </a:r>
            <a:r>
              <a:rPr lang="de-DE" sz="2800" noProof="0" dirty="0" smtClean="0">
                <a:effectLst/>
              </a:rPr>
              <a:t>müssen die </a:t>
            </a:r>
            <a:r>
              <a:rPr lang="de-DE" sz="2800" noProof="0" dirty="0" smtClean="0">
                <a:solidFill>
                  <a:srgbClr val="FF0000"/>
                </a:solidFill>
                <a:effectLst/>
              </a:rPr>
              <a:t>Kunst des Zuhörens</a:t>
            </a:r>
            <a:r>
              <a:rPr lang="de-DE" sz="2800" noProof="0" dirty="0" smtClean="0">
                <a:effectLst/>
              </a:rPr>
              <a:t> üben, die</a:t>
            </a:r>
            <a:r>
              <a:rPr lang="de-DE" sz="2800" noProof="0" dirty="0" smtClean="0"/>
              <a:t> </a:t>
            </a:r>
            <a:r>
              <a:rPr lang="de-DE" sz="2800" noProof="0" dirty="0" smtClean="0">
                <a:effectLst/>
              </a:rPr>
              <a:t>mehr ist</a:t>
            </a:r>
            <a:r>
              <a:rPr lang="de-DE" sz="2800" noProof="0" dirty="0" smtClean="0"/>
              <a:t> </a:t>
            </a:r>
            <a:r>
              <a:rPr lang="de-DE" sz="2800" noProof="0" dirty="0" smtClean="0">
                <a:effectLst/>
              </a:rPr>
              <a:t>als</a:t>
            </a:r>
            <a:r>
              <a:rPr lang="de-DE" sz="2800" noProof="0" dirty="0" smtClean="0"/>
              <a:t> </a:t>
            </a:r>
            <a:r>
              <a:rPr lang="de-DE" sz="2800" noProof="0" dirty="0" smtClean="0">
                <a:effectLst/>
              </a:rPr>
              <a:t>Hören. In der Verständigung mit dem anderen steht an erster Stelle die Fähigkeit des Herzens,</a:t>
            </a:r>
            <a:r>
              <a:rPr lang="de-DE" sz="2800" noProof="0" dirty="0" smtClean="0"/>
              <a:t> </a:t>
            </a:r>
            <a:r>
              <a:rPr lang="de-DE" sz="2800" noProof="0" dirty="0" smtClean="0">
                <a:effectLst/>
              </a:rPr>
              <a:t>welche</a:t>
            </a:r>
            <a:r>
              <a:rPr lang="de-DE" sz="2800" noProof="0" dirty="0" smtClean="0"/>
              <a:t> </a:t>
            </a:r>
            <a:r>
              <a:rPr lang="de-DE" sz="2800" noProof="0" dirty="0" smtClean="0">
                <a:effectLst/>
              </a:rPr>
              <a:t>Nähe</a:t>
            </a:r>
            <a:r>
              <a:rPr lang="de-DE" sz="2800" noProof="0" dirty="0" smtClean="0"/>
              <a:t> </a:t>
            </a:r>
            <a:r>
              <a:rPr lang="de-DE" sz="2800" noProof="0" dirty="0" smtClean="0">
                <a:effectLst/>
              </a:rPr>
              <a:t>möglich</a:t>
            </a:r>
            <a:r>
              <a:rPr lang="de-DE" sz="2800" noProof="0" dirty="0" smtClean="0"/>
              <a:t> </a:t>
            </a:r>
            <a:r>
              <a:rPr lang="de-DE" sz="2800" noProof="0" dirty="0" smtClean="0">
                <a:effectLst/>
              </a:rPr>
              <a:t>macht,</a:t>
            </a:r>
            <a:r>
              <a:rPr lang="de-DE" sz="2800" noProof="0" dirty="0" smtClean="0"/>
              <a:t> </a:t>
            </a:r>
            <a:r>
              <a:rPr lang="de-DE" sz="2800" noProof="0" dirty="0" smtClean="0">
                <a:effectLst/>
              </a:rPr>
              <a:t>ohne</a:t>
            </a:r>
            <a:r>
              <a:rPr lang="de-DE" sz="2800" noProof="0" dirty="0" smtClean="0"/>
              <a:t> </a:t>
            </a:r>
            <a:r>
              <a:rPr lang="de-DE" sz="2800" noProof="0" dirty="0" smtClean="0">
                <a:effectLst/>
              </a:rPr>
              <a:t>die es keine wahre geistliche Begegnung</a:t>
            </a:r>
            <a:r>
              <a:rPr lang="de-DE" sz="2800" noProof="0" dirty="0" smtClean="0"/>
              <a:t> </a:t>
            </a:r>
            <a:r>
              <a:rPr lang="de-DE" sz="2800" noProof="0" dirty="0" smtClean="0">
                <a:effectLst/>
              </a:rPr>
              <a:t>geben</a:t>
            </a:r>
            <a:r>
              <a:rPr lang="de-DE" sz="2800" noProof="0" dirty="0" smtClean="0"/>
              <a:t> </a:t>
            </a:r>
            <a:r>
              <a:rPr lang="de-DE" sz="2800" noProof="0" dirty="0" smtClean="0">
                <a:effectLst/>
              </a:rPr>
              <a:t>kann. Zuhören</a:t>
            </a:r>
            <a:r>
              <a:rPr lang="de-DE" sz="2800" noProof="0" dirty="0" smtClean="0"/>
              <a:t> </a:t>
            </a:r>
            <a:r>
              <a:rPr lang="de-DE" sz="2800" noProof="0" dirty="0" smtClean="0">
                <a:effectLst/>
              </a:rPr>
              <a:t>hilft</a:t>
            </a:r>
            <a:r>
              <a:rPr lang="de-DE" sz="2800" noProof="0" dirty="0" smtClean="0"/>
              <a:t> </a:t>
            </a:r>
            <a:r>
              <a:rPr lang="de-DE" sz="2800" noProof="0" dirty="0" smtClean="0">
                <a:effectLst/>
              </a:rPr>
              <a:t>uns, die passende Geste und das passende Wort zu finden, die uns</a:t>
            </a:r>
            <a:r>
              <a:rPr lang="de-DE" sz="2800" noProof="0" dirty="0" smtClean="0"/>
              <a:t> </a:t>
            </a:r>
            <a:r>
              <a:rPr lang="de-DE" sz="2800" noProof="0" dirty="0" smtClean="0">
                <a:effectLst/>
              </a:rPr>
              <a:t>aus der bequemen Position des</a:t>
            </a:r>
            <a:r>
              <a:rPr lang="de-DE" sz="2800" noProof="0" dirty="0" smtClean="0"/>
              <a:t> </a:t>
            </a:r>
            <a:r>
              <a:rPr lang="de-DE" sz="2800" noProof="0" dirty="0" smtClean="0">
                <a:effectLst/>
              </a:rPr>
              <a:t>Zuschauers</a:t>
            </a:r>
            <a:r>
              <a:rPr lang="de-DE" sz="2800" noProof="0" dirty="0" smtClean="0"/>
              <a:t> </a:t>
            </a:r>
            <a:r>
              <a:rPr lang="de-DE" sz="2800" noProof="0" dirty="0" smtClean="0">
                <a:effectLst/>
              </a:rPr>
              <a:t>herausholen. </a:t>
            </a:r>
            <a:r>
              <a:rPr lang="de-DE" sz="2800" noProof="0" dirty="0" smtClean="0"/>
              <a:t/>
            </a:r>
            <a:br>
              <a:rPr lang="de-DE" sz="2800" noProof="0" dirty="0" smtClean="0"/>
            </a:br>
            <a:r>
              <a:rPr lang="de-DE" sz="2800" noProof="0" dirty="0" smtClean="0">
                <a:effectLst/>
              </a:rPr>
              <a:t>(EG 171) </a:t>
            </a:r>
            <a:endParaRPr lang="de-DE" sz="2800" noProof="0" dirty="0">
              <a:effectLst/>
            </a:endParaRPr>
          </a:p>
        </p:txBody>
      </p:sp>
    </p:spTree>
    <p:extLst>
      <p:ext uri="{BB962C8B-B14F-4D97-AF65-F5344CB8AC3E}">
        <p14:creationId xmlns:p14="http://schemas.microsoft.com/office/powerpoint/2010/main" val="1703548238"/>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9" y="1164070"/>
            <a:ext cx="7772400" cy="3421651"/>
          </a:xfrm>
        </p:spPr>
        <p:txBody>
          <a:bodyPr>
            <a:noAutofit/>
          </a:bodyPr>
          <a:lstStyle/>
          <a:p>
            <a:pPr lvl="0"/>
            <a:r>
              <a:rPr lang="de-DE" sz="3200" noProof="0" dirty="0" smtClean="0">
                <a:effectLst/>
              </a:rPr>
              <a:t>… Damit eine gewisse </a:t>
            </a:r>
            <a:r>
              <a:rPr lang="de-DE" sz="3200" noProof="0" dirty="0" smtClean="0">
                <a:solidFill>
                  <a:srgbClr val="FF0000"/>
                </a:solidFill>
                <a:effectLst/>
              </a:rPr>
              <a:t>Reife</a:t>
            </a:r>
            <a:r>
              <a:rPr lang="de-DE" noProof="0" dirty="0" smtClean="0"/>
              <a:t> </a:t>
            </a:r>
            <a:r>
              <a:rPr lang="de-DE" sz="3200" noProof="0" dirty="0" smtClean="0">
                <a:effectLst/>
              </a:rPr>
              <a:t>erlangt wird,</a:t>
            </a:r>
            <a:r>
              <a:rPr lang="de-DE" noProof="0" dirty="0" smtClean="0"/>
              <a:t> </a:t>
            </a:r>
            <a:r>
              <a:rPr lang="de-DE" sz="3200" noProof="0" dirty="0" smtClean="0">
                <a:effectLst/>
              </a:rPr>
              <a:t>so dass die Personen fähig werden,</a:t>
            </a:r>
            <a:r>
              <a:rPr lang="de-DE" noProof="0" dirty="0" smtClean="0"/>
              <a:t> </a:t>
            </a:r>
            <a:r>
              <a:rPr lang="de-DE" sz="3200" noProof="0" dirty="0" smtClean="0">
                <a:effectLst/>
              </a:rPr>
              <a:t>wirklich freie und verantwortliche Entscheidungen</a:t>
            </a:r>
            <a:r>
              <a:rPr lang="de-DE" noProof="0" dirty="0" smtClean="0"/>
              <a:t> </a:t>
            </a:r>
            <a:r>
              <a:rPr lang="de-DE" sz="3200" noProof="0" dirty="0" smtClean="0">
                <a:effectLst/>
              </a:rPr>
              <a:t>zu treffen,</a:t>
            </a:r>
            <a:r>
              <a:rPr lang="de-DE" noProof="0" dirty="0" smtClean="0"/>
              <a:t> </a:t>
            </a:r>
            <a:r>
              <a:rPr lang="de-DE" sz="3200" noProof="0" dirty="0" smtClean="0">
                <a:effectLst/>
              </a:rPr>
              <a:t>muss man mit der Zeit rechnen und unermessliche Geduld haben. (EG 171)</a:t>
            </a:r>
            <a:endParaRPr lang="de-DE" sz="3200" noProof="0" dirty="0">
              <a:effectLst/>
            </a:endParaRPr>
          </a:p>
        </p:txBody>
      </p:sp>
    </p:spTree>
    <p:extLst>
      <p:ext uri="{BB962C8B-B14F-4D97-AF65-F5344CB8AC3E}">
        <p14:creationId xmlns:p14="http://schemas.microsoft.com/office/powerpoint/2010/main" val="128325426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72629" y="404664"/>
            <a:ext cx="7772400" cy="3655528"/>
          </a:xfrm>
        </p:spPr>
        <p:txBody>
          <a:bodyPr>
            <a:noAutofit/>
          </a:bodyPr>
          <a:lstStyle/>
          <a:p>
            <a:r>
              <a:rPr lang="de-DE" sz="2800" noProof="0" dirty="0" smtClean="0">
                <a:effectLst/>
              </a:rPr>
              <a:t>Was</a:t>
            </a:r>
            <a:r>
              <a:rPr lang="de-DE" noProof="0" dirty="0" smtClean="0"/>
              <a:t> </a:t>
            </a:r>
            <a:r>
              <a:rPr lang="de-DE" sz="2800" noProof="0" dirty="0" smtClean="0">
                <a:effectLst/>
              </a:rPr>
              <a:t>der Heilige</a:t>
            </a:r>
            <a:r>
              <a:rPr lang="de-DE" noProof="0" dirty="0" smtClean="0"/>
              <a:t> </a:t>
            </a:r>
            <a:r>
              <a:rPr lang="de-DE" sz="2800" noProof="0" dirty="0" smtClean="0">
                <a:effectLst/>
              </a:rPr>
              <a:t>Geist</a:t>
            </a:r>
            <a:r>
              <a:rPr lang="de-DE" noProof="0" dirty="0" smtClean="0"/>
              <a:t> </a:t>
            </a:r>
            <a:r>
              <a:rPr lang="de-DE" sz="2800" noProof="0" dirty="0" smtClean="0">
                <a:effectLst/>
              </a:rPr>
              <a:t>in Gang setzt,</a:t>
            </a:r>
            <a:r>
              <a:rPr lang="de-DE" noProof="0" dirty="0" smtClean="0"/>
              <a:t> </a:t>
            </a:r>
            <a:r>
              <a:rPr lang="de-DE" sz="2800" noProof="0" dirty="0" smtClean="0">
                <a:effectLst/>
              </a:rPr>
              <a:t>ist</a:t>
            </a:r>
            <a:r>
              <a:rPr lang="de-DE" noProof="0" dirty="0" smtClean="0"/>
              <a:t> </a:t>
            </a:r>
            <a:r>
              <a:rPr lang="de-DE" sz="2800" noProof="0" dirty="0" smtClean="0">
                <a:effectLst/>
              </a:rPr>
              <a:t>nicht ein übertriebener</a:t>
            </a:r>
            <a:r>
              <a:rPr lang="de-DE" noProof="0" dirty="0" smtClean="0"/>
              <a:t> </a:t>
            </a:r>
            <a:r>
              <a:rPr lang="de-DE" sz="2800" noProof="0" dirty="0" smtClean="0">
                <a:effectLst/>
              </a:rPr>
              <a:t>Aktivismus, sondern</a:t>
            </a:r>
            <a:r>
              <a:rPr lang="de-DE" noProof="0" dirty="0" smtClean="0"/>
              <a:t> </a:t>
            </a:r>
            <a:r>
              <a:rPr lang="de-DE" sz="2800" noProof="0" dirty="0" smtClean="0">
                <a:effectLst/>
              </a:rPr>
              <a:t>vor allem</a:t>
            </a:r>
            <a:r>
              <a:rPr lang="de-DE" noProof="0" dirty="0" smtClean="0"/>
              <a:t> </a:t>
            </a:r>
            <a:r>
              <a:rPr lang="de-DE" sz="2800" noProof="0" dirty="0" smtClean="0">
                <a:effectLst/>
              </a:rPr>
              <a:t>eine </a:t>
            </a:r>
            <a:r>
              <a:rPr lang="de-DE" sz="2800" i="1" noProof="0" dirty="0" smtClean="0">
                <a:solidFill>
                  <a:srgbClr val="FF0000"/>
                </a:solidFill>
                <a:effectLst/>
              </a:rPr>
              <a:t>aufmerksame Zuwendung zum anderen</a:t>
            </a:r>
            <a:r>
              <a:rPr lang="de-DE" noProof="0" dirty="0" smtClean="0"/>
              <a:t>, </a:t>
            </a:r>
            <a:r>
              <a:rPr lang="de-DE" sz="2800" noProof="0" dirty="0" smtClean="0">
                <a:effectLst/>
              </a:rPr>
              <a:t>indem man</a:t>
            </a:r>
            <a:r>
              <a:rPr lang="de-DE" noProof="0" dirty="0" smtClean="0"/>
              <a:t> </a:t>
            </a:r>
            <a:r>
              <a:rPr lang="de-DE" sz="2800" noProof="0" dirty="0" smtClean="0">
                <a:effectLst/>
              </a:rPr>
              <a:t>ihn „als</a:t>
            </a:r>
            <a:r>
              <a:rPr lang="de-DE" noProof="0" dirty="0" smtClean="0"/>
              <a:t> </a:t>
            </a:r>
            <a:r>
              <a:rPr lang="de-DE" sz="2800" noProof="0" dirty="0" smtClean="0">
                <a:effectLst/>
              </a:rPr>
              <a:t>eines</a:t>
            </a:r>
            <a:r>
              <a:rPr lang="de-DE" noProof="0" dirty="0" smtClean="0"/>
              <a:t> </a:t>
            </a:r>
            <a:r>
              <a:rPr lang="de-DE" sz="2800" noProof="0" dirty="0" smtClean="0">
                <a:effectLst/>
              </a:rPr>
              <a:t>Wesens</a:t>
            </a:r>
            <a:r>
              <a:rPr lang="de-DE" noProof="0" dirty="0" smtClean="0"/>
              <a:t> </a:t>
            </a:r>
            <a:r>
              <a:rPr lang="de-DE" sz="2800" noProof="0" dirty="0" smtClean="0">
                <a:effectLst/>
              </a:rPr>
              <a:t>mit sich selbst“ betrachtet. Diese</a:t>
            </a:r>
            <a:r>
              <a:rPr lang="de-DE" noProof="0" dirty="0" smtClean="0"/>
              <a:t> </a:t>
            </a:r>
            <a:r>
              <a:rPr lang="de-DE" sz="2800" noProof="0" dirty="0" smtClean="0">
                <a:effectLst/>
              </a:rPr>
              <a:t>liebevolle</a:t>
            </a:r>
            <a:r>
              <a:rPr lang="de-DE" noProof="0" dirty="0" smtClean="0"/>
              <a:t> </a:t>
            </a:r>
            <a:r>
              <a:rPr lang="de-DE" sz="2800" noProof="0" dirty="0" smtClean="0">
                <a:effectLst/>
              </a:rPr>
              <a:t>Zuwendung</a:t>
            </a:r>
            <a:r>
              <a:rPr lang="de-DE" noProof="0" dirty="0" smtClean="0"/>
              <a:t> </a:t>
            </a:r>
            <a:r>
              <a:rPr lang="de-DE" sz="2800" noProof="0" dirty="0" smtClean="0">
                <a:effectLst/>
              </a:rPr>
              <a:t>ist der Anfang einer wahren</a:t>
            </a:r>
            <a:r>
              <a:rPr lang="de-DE" noProof="0" dirty="0" smtClean="0"/>
              <a:t> </a:t>
            </a:r>
            <a:r>
              <a:rPr lang="de-DE" sz="2800" noProof="0" dirty="0" smtClean="0">
                <a:effectLst/>
              </a:rPr>
              <a:t>Sorge um seine</a:t>
            </a:r>
            <a:r>
              <a:rPr lang="de-DE" noProof="0" dirty="0" smtClean="0"/>
              <a:t> </a:t>
            </a:r>
            <a:r>
              <a:rPr lang="de-DE" sz="2800" noProof="0" dirty="0" smtClean="0">
                <a:effectLst/>
              </a:rPr>
              <a:t>Person,</a:t>
            </a:r>
            <a:r>
              <a:rPr lang="de-DE" noProof="0" dirty="0" smtClean="0"/>
              <a:t> </a:t>
            </a:r>
            <a:r>
              <a:rPr lang="de-DE" sz="2800" noProof="0" dirty="0" smtClean="0">
                <a:effectLst/>
              </a:rPr>
              <a:t>und</a:t>
            </a:r>
            <a:r>
              <a:rPr lang="de-DE" noProof="0" dirty="0" smtClean="0"/>
              <a:t> </a:t>
            </a:r>
            <a:r>
              <a:rPr lang="de-DE" sz="2800" noProof="0" dirty="0" smtClean="0">
                <a:effectLst/>
              </a:rPr>
              <a:t>von dieser Basis aus bemühe ich mich wirklich um</a:t>
            </a:r>
            <a:r>
              <a:rPr lang="de-DE" noProof="0" dirty="0" smtClean="0"/>
              <a:t> </a:t>
            </a:r>
            <a:r>
              <a:rPr lang="de-DE" sz="2800" noProof="0" dirty="0" smtClean="0">
                <a:effectLst/>
              </a:rPr>
              <a:t>sein</a:t>
            </a:r>
            <a:r>
              <a:rPr lang="de-DE" noProof="0" dirty="0" smtClean="0"/>
              <a:t> </a:t>
            </a:r>
            <a:r>
              <a:rPr lang="de-DE" sz="2800" noProof="0" dirty="0" smtClean="0">
                <a:effectLst/>
              </a:rPr>
              <a:t>Wohl. (EG 199)</a:t>
            </a:r>
            <a:endParaRPr lang="de-DE" sz="2600" noProof="0" dirty="0">
              <a:effectLst/>
            </a:endParaRPr>
          </a:p>
        </p:txBody>
      </p:sp>
    </p:spTree>
    <p:extLst>
      <p:ext uri="{BB962C8B-B14F-4D97-AF65-F5344CB8AC3E}">
        <p14:creationId xmlns:p14="http://schemas.microsoft.com/office/powerpoint/2010/main" val="47611461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36576" y="1556792"/>
            <a:ext cx="7772400" cy="4973740"/>
          </a:xfrm>
        </p:spPr>
        <p:txBody>
          <a:bodyPr>
            <a:noAutofit/>
          </a:bodyPr>
          <a:lstStyle/>
          <a:p>
            <a:r>
              <a:rPr lang="de-DE" sz="2800" noProof="0" dirty="0" smtClean="0">
                <a:effectLst/>
              </a:rPr>
              <a:t>Die echte Liebe ist</a:t>
            </a:r>
            <a:r>
              <a:rPr lang="de-DE" noProof="0" dirty="0" smtClean="0"/>
              <a:t> </a:t>
            </a:r>
            <a:r>
              <a:rPr lang="de-DE" sz="2800" noProof="0" dirty="0" smtClean="0">
                <a:effectLst/>
              </a:rPr>
              <a:t>immer kontemplativ, sie erlaubt</a:t>
            </a:r>
            <a:r>
              <a:rPr lang="de-DE" noProof="0" dirty="0" smtClean="0"/>
              <a:t> </a:t>
            </a:r>
            <a:r>
              <a:rPr lang="de-DE" sz="2800" noProof="0" dirty="0" smtClean="0">
                <a:effectLst/>
              </a:rPr>
              <a:t>uns, dem anderen nicht aus</a:t>
            </a:r>
            <a:r>
              <a:rPr lang="de-DE" noProof="0" dirty="0" smtClean="0"/>
              <a:t> </a:t>
            </a:r>
            <a:r>
              <a:rPr lang="de-DE" sz="2800" noProof="0" dirty="0" smtClean="0">
                <a:effectLst/>
              </a:rPr>
              <a:t>Not oder Eitelkeit zu dienen,</a:t>
            </a:r>
            <a:r>
              <a:rPr lang="de-DE" noProof="0" dirty="0" smtClean="0"/>
              <a:t> </a:t>
            </a:r>
            <a:r>
              <a:rPr lang="de-DE" sz="2800" noProof="0" dirty="0" smtClean="0">
                <a:effectLst/>
              </a:rPr>
              <a:t>sondern</a:t>
            </a:r>
            <a:r>
              <a:rPr lang="de-DE" noProof="0" dirty="0" smtClean="0"/>
              <a:t> </a:t>
            </a:r>
            <a:r>
              <a:rPr lang="de-DE" sz="2800" noProof="0" dirty="0" smtClean="0">
                <a:effectLst/>
              </a:rPr>
              <a:t>weil es</a:t>
            </a:r>
            <a:r>
              <a:rPr lang="de-DE" noProof="0" dirty="0" smtClean="0"/>
              <a:t> </a:t>
            </a:r>
            <a:r>
              <a:rPr lang="de-DE" sz="2800" noProof="0" dirty="0" smtClean="0">
                <a:effectLst/>
              </a:rPr>
              <a:t>schön ist, jenseits des Scheins. … Nur auf Grundlage dieser</a:t>
            </a:r>
            <a:r>
              <a:rPr lang="de-DE" noProof="0" dirty="0" smtClean="0"/>
              <a:t> </a:t>
            </a:r>
            <a:r>
              <a:rPr lang="de-DE" sz="2800" noProof="0" dirty="0" smtClean="0">
                <a:effectLst/>
              </a:rPr>
              <a:t>wahren und ehrlichen Nähe können wir</a:t>
            </a:r>
            <a:r>
              <a:rPr lang="de-DE" noProof="0" dirty="0" smtClean="0"/>
              <a:t> </a:t>
            </a:r>
            <a:r>
              <a:rPr lang="de-DE" sz="2800" noProof="0" dirty="0" smtClean="0">
                <a:effectLst/>
              </a:rPr>
              <a:t>die Armen</a:t>
            </a:r>
            <a:r>
              <a:rPr lang="de-DE" noProof="0" dirty="0" smtClean="0"/>
              <a:t> </a:t>
            </a:r>
            <a:r>
              <a:rPr lang="de-DE" sz="2800" noProof="0" dirty="0" smtClean="0">
                <a:effectLst/>
              </a:rPr>
              <a:t>auf ihrem Weg zur</a:t>
            </a:r>
            <a:r>
              <a:rPr lang="de-DE" noProof="0" dirty="0" smtClean="0"/>
              <a:t> </a:t>
            </a:r>
            <a:r>
              <a:rPr lang="de-DE" sz="2800" noProof="0" dirty="0" smtClean="0">
                <a:effectLst/>
              </a:rPr>
              <a:t>Befreiung angemessen begleiten.</a:t>
            </a:r>
            <a:r>
              <a:rPr lang="de-DE" noProof="0" dirty="0" smtClean="0"/>
              <a:t> </a:t>
            </a:r>
            <a:r>
              <a:rPr lang="de-DE" sz="2600" b="1" noProof="0" dirty="0" smtClean="0">
                <a:effectLst/>
              </a:rPr>
              <a:t>(EG 199)</a:t>
            </a:r>
            <a:endParaRPr lang="de-DE" sz="2600" b="1" noProof="0" dirty="0">
              <a:effectLst/>
            </a:endParaRPr>
          </a:p>
        </p:txBody>
      </p:sp>
    </p:spTree>
    <p:extLst>
      <p:ext uri="{BB962C8B-B14F-4D97-AF65-F5344CB8AC3E}">
        <p14:creationId xmlns:p14="http://schemas.microsoft.com/office/powerpoint/2010/main" val="534231969"/>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de-DE" noProof="0" dirty="0" smtClean="0"/>
          </a:p>
        </p:txBody>
      </p:sp>
      <p:sp>
        <p:nvSpPr>
          <p:cNvPr id="44035" name="Rectangle 3"/>
          <p:cNvSpPr>
            <a:spLocks noChangeArrowheads="1"/>
          </p:cNvSpPr>
          <p:nvPr/>
        </p:nvSpPr>
        <p:spPr bwMode="auto">
          <a:xfrm>
            <a:off x="450850" y="2205038"/>
            <a:ext cx="9004300" cy="2736850"/>
          </a:xfrm>
          <a:prstGeom prst="rect">
            <a:avLst/>
          </a:prstGeom>
          <a:solidFill>
            <a:schemeClr val="accent2"/>
          </a:solidFill>
          <a:ln w="12700">
            <a:noFill/>
            <a:miter lim="800000"/>
            <a:headEnd/>
            <a:tailEnd/>
          </a:ln>
        </p:spPr>
        <p:txBody>
          <a:bodyPr anchor="ctr"/>
          <a:lstStyle/>
          <a:p>
            <a:pPr algn="ctr" eaLnBrk="0" hangingPunct="0">
              <a:lnSpc>
                <a:spcPct val="110000"/>
              </a:lnSpc>
              <a:spcBef>
                <a:spcPct val="20000"/>
              </a:spcBef>
            </a:pPr>
            <a:r>
              <a:rPr lang="de-DE" sz="3600" b="1" dirty="0" smtClean="0">
                <a:solidFill>
                  <a:srgbClr val="246237"/>
                </a:solidFill>
                <a:latin typeface="Arial" charset="0"/>
              </a:rPr>
              <a:t>Herausforderungen bei der Umsetzung einer Strategie:</a:t>
            </a:r>
            <a:r>
              <a:rPr dirty="0"/>
              <a:t/>
            </a:r>
            <a:br>
              <a:rPr dirty="0"/>
            </a:br>
            <a:r>
              <a:rPr lang="de-DE" sz="3600" b="1" dirty="0" smtClean="0">
                <a:solidFill>
                  <a:srgbClr val="246237"/>
                </a:solidFill>
                <a:latin typeface="Arial" charset="0"/>
              </a:rPr>
              <a:t>Es braucht ein Veränderungsmanagement</a:t>
            </a:r>
          </a:p>
        </p:txBody>
      </p:sp>
    </p:spTree>
    <p:extLst>
      <p:ext uri="{BB962C8B-B14F-4D97-AF65-F5344CB8AC3E}">
        <p14:creationId xmlns:p14="http://schemas.microsoft.com/office/powerpoint/2010/main" val="40253755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noProof="0"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712" y="419100"/>
            <a:ext cx="5362575" cy="6019800"/>
          </a:xfrm>
          <a:prstGeom prst="rect">
            <a:avLst/>
          </a:prstGeom>
        </p:spPr>
      </p:pic>
    </p:spTree>
    <p:extLst>
      <p:ext uri="{BB962C8B-B14F-4D97-AF65-F5344CB8AC3E}">
        <p14:creationId xmlns:p14="http://schemas.microsoft.com/office/powerpoint/2010/main" val="2562358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12738" y="1910072"/>
            <a:ext cx="9072562" cy="2376000"/>
          </a:xfrm>
          <a:prstGeom prst="rect">
            <a:avLst/>
          </a:prstGeom>
          <a:solidFill>
            <a:srgbClr val="4D4D4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de-CH" sz="2400" b="1" dirty="0">
              <a:solidFill>
                <a:srgbClr val="000000"/>
              </a:solidFill>
              <a:latin typeface="Arial" charset="0"/>
            </a:endParaRPr>
          </a:p>
        </p:txBody>
      </p:sp>
      <p:sp>
        <p:nvSpPr>
          <p:cNvPr id="3" name="Rectangle 4"/>
          <p:cNvSpPr>
            <a:spLocks noChangeArrowheads="1"/>
          </p:cNvSpPr>
          <p:nvPr/>
        </p:nvSpPr>
        <p:spPr bwMode="auto">
          <a:xfrm>
            <a:off x="849009" y="2343534"/>
            <a:ext cx="7871129" cy="2597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lnSpc>
                <a:spcPct val="110000"/>
              </a:lnSpc>
              <a:spcBef>
                <a:spcPct val="50000"/>
              </a:spcBef>
            </a:pPr>
            <a:r>
              <a:rPr lang="de-DE" sz="2800" b="1" i="1" dirty="0">
                <a:solidFill>
                  <a:srgbClr val="FFFFFF"/>
                </a:solidFill>
              </a:rPr>
              <a:t>„Ganz gleich wie wunderbar die Strategie </a:t>
            </a:r>
            <a:r>
              <a:rPr lang="de-DE" sz="2800" b="1" i="1" dirty="0" smtClean="0">
                <a:solidFill>
                  <a:srgbClr val="FFFFFF"/>
                </a:solidFill>
              </a:rPr>
              <a:t>ist,</a:t>
            </a:r>
            <a:br>
              <a:rPr lang="de-DE" sz="2800" b="1" i="1" dirty="0" smtClean="0">
                <a:solidFill>
                  <a:srgbClr val="FFFFFF"/>
                </a:solidFill>
              </a:rPr>
            </a:br>
            <a:r>
              <a:rPr lang="de-DE" sz="2800" b="1" i="1" dirty="0" smtClean="0">
                <a:solidFill>
                  <a:srgbClr val="FFFFFF"/>
                </a:solidFill>
              </a:rPr>
              <a:t>von </a:t>
            </a:r>
            <a:r>
              <a:rPr lang="de-DE" sz="2800" b="1" i="1" dirty="0">
                <a:solidFill>
                  <a:srgbClr val="FFFFFF"/>
                </a:solidFill>
              </a:rPr>
              <a:t>Zeit zu Zeit sollte man einen </a:t>
            </a:r>
            <a:r>
              <a:rPr lang="de-DE" sz="2800" b="1" i="1" dirty="0" smtClean="0">
                <a:solidFill>
                  <a:srgbClr val="FFFFFF"/>
                </a:solidFill>
              </a:rPr>
              <a:t>Blick</a:t>
            </a:r>
            <a:br>
              <a:rPr lang="de-DE" sz="2800" b="1" i="1" dirty="0" smtClean="0">
                <a:solidFill>
                  <a:srgbClr val="FFFFFF"/>
                </a:solidFill>
              </a:rPr>
            </a:br>
            <a:r>
              <a:rPr lang="de-DE" sz="2800" b="1" i="1" dirty="0" smtClean="0">
                <a:solidFill>
                  <a:srgbClr val="FFFFFF"/>
                </a:solidFill>
              </a:rPr>
              <a:t> </a:t>
            </a:r>
            <a:r>
              <a:rPr lang="de-DE" sz="2800" b="1" i="1" dirty="0">
                <a:solidFill>
                  <a:srgbClr val="FFFFFF"/>
                </a:solidFill>
              </a:rPr>
              <a:t>auf die Ergebnisse werfen</a:t>
            </a:r>
            <a:r>
              <a:rPr lang="de-DE" sz="2800" b="1" i="1" dirty="0" smtClean="0">
                <a:solidFill>
                  <a:srgbClr val="FFFFFF"/>
                </a:solidFill>
              </a:rPr>
              <a:t>.“</a:t>
            </a:r>
            <a:br>
              <a:rPr lang="de-DE" sz="2800" b="1" i="1" dirty="0" smtClean="0">
                <a:solidFill>
                  <a:srgbClr val="FFFFFF"/>
                </a:solidFill>
              </a:rPr>
            </a:br>
            <a:r>
              <a:rPr dirty="0"/>
              <a:t/>
            </a:r>
            <a:br>
              <a:rPr dirty="0"/>
            </a:br>
            <a:r>
              <a:rPr dirty="0"/>
              <a:t/>
            </a:r>
            <a:br>
              <a:rPr dirty="0"/>
            </a:br>
            <a:r>
              <a:rPr lang="de-DE" sz="2400" i="1" dirty="0">
                <a:solidFill>
                  <a:srgbClr val="4D4D4D"/>
                </a:solidFill>
              </a:rPr>
              <a:t>Winston Churchill</a:t>
            </a:r>
            <a:endParaRPr lang="de-DE" sz="2400" b="1" i="1" dirty="0">
              <a:solidFill>
                <a:srgbClr val="4D4D4D"/>
              </a:solidFill>
            </a:endParaRPr>
          </a:p>
        </p:txBody>
      </p:sp>
      <p:pic>
        <p:nvPicPr>
          <p:cNvPr id="4" name="Picture 5" descr="Inh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3160" y="53832"/>
            <a:ext cx="1585913" cy="220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74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Ellipse 56"/>
          <p:cNvSpPr/>
          <p:nvPr/>
        </p:nvSpPr>
        <p:spPr bwMode="auto">
          <a:xfrm>
            <a:off x="193677" y="1268760"/>
            <a:ext cx="9489628" cy="4960974"/>
          </a:xfrm>
          <a:prstGeom prst="ellipse">
            <a:avLst/>
          </a:prstGeom>
          <a:solidFill>
            <a:schemeClr val="tx2">
              <a:lumMod val="20000"/>
              <a:lumOff val="80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2" name="Titel 1"/>
          <p:cNvSpPr>
            <a:spLocks noGrp="1"/>
          </p:cNvSpPr>
          <p:nvPr>
            <p:ph type="title"/>
          </p:nvPr>
        </p:nvSpPr>
        <p:spPr>
          <a:xfrm>
            <a:off x="193677" y="190500"/>
            <a:ext cx="9361489" cy="646113"/>
          </a:xfrm>
        </p:spPr>
        <p:txBody>
          <a:bodyPr/>
          <a:lstStyle/>
          <a:p>
            <a:r>
              <a:rPr lang="de-DE" noProof="0" dirty="0" smtClean="0"/>
              <a:t>Aufbau des Beziehungsgeflechts einer Benediktinerschule</a:t>
            </a:r>
            <a:endParaRPr lang="de-DE" noProof="0" dirty="0"/>
          </a:p>
        </p:txBody>
      </p:sp>
      <p:sp>
        <p:nvSpPr>
          <p:cNvPr id="3" name="Textfeld 2"/>
          <p:cNvSpPr txBox="1"/>
          <p:nvPr/>
        </p:nvSpPr>
        <p:spPr>
          <a:xfrm>
            <a:off x="193677" y="940658"/>
            <a:ext cx="8355172" cy="400110"/>
          </a:xfrm>
          <a:prstGeom prst="rect">
            <a:avLst/>
          </a:prstGeom>
          <a:noFill/>
        </p:spPr>
        <p:txBody>
          <a:bodyPr wrap="none" rtlCol="0">
            <a:spAutoFit/>
          </a:bodyPr>
          <a:lstStyle/>
          <a:p>
            <a:r>
              <a:rPr lang="de-DE" b="1" dirty="0" smtClean="0">
                <a:solidFill>
                  <a:srgbClr val="246237"/>
                </a:solidFill>
              </a:rPr>
              <a:t>Beispiele für horizontale Beziehungen inner- und außerhalb der Schule</a:t>
            </a:r>
            <a:r>
              <a:rPr lang="de-DE" dirty="0" smtClean="0"/>
              <a:t>  </a:t>
            </a:r>
            <a:endParaRPr lang="de-DE" b="1" dirty="0">
              <a:solidFill>
                <a:srgbClr val="246237"/>
              </a:solidFill>
            </a:endParaRPr>
          </a:p>
        </p:txBody>
      </p:sp>
      <p:sp>
        <p:nvSpPr>
          <p:cNvPr id="49" name="AutoShape 2" descr="data:image/jpeg;base64,/9j/4AAQSkZJRgABAQAAAQABAAD/2wCEAAkGBxMTEhUUExQWFhUXGBoYGBgYGBseGxocGCAdGB8aGhwdHiggIBolHBgYITEiJSkrLi4uHCAzODMsNygtLiwBCgoKDg0OGxAQGywkICQsLDQsLCwsLyw0LCwsLCwsLCwsLCwsLCwsLCwsLCwsLCwsLCwsLCwsLCwsLCwsLCwsLP/AABEIAL0BCgMBIgACEQEDEQH/xAAcAAACAwEBAQEAAAAAAAAAAAAEBQIDBgEHAAj/xAA+EAABAgQEBAQFAwMDAwQDAAABAhEAAyExBBJBUQUiYXEGE4GRMqGxwfBC0eEUI1IVYvFykqIWY4LCBzNT/8QAGQEAAwEBAQAAAAAAAAAAAAAAAQIDAAQF/8QAJREAAgICAgIDAAIDAAAAAAAAAAECEQMhEjEiQRNRYQQyI0KR/9oADAMBAAIRAxEAPwDETpaQTufaJmY2rQtnzHZqRcvMqwJELw0rOdFufMS0XoFaGwt1MLsOCHOv0G8MMHIVlJs5o+0aaSN0EzJpyi1vmIGM5g1XUxoe+kSKHNbDTU6RKYpKGSkObbn1iTrqjFKl5Us5chyR126RFEjlzLLVoG+sWSkOoEunKxy6UFBAOKxBqDuYyuTpAC1zSHq7j2/P3gJc+sUmcdzA5U5i8Mf2Gg6SsixNYPnLbmuwYQrww3sYJnKISxNRbrBnHZmVnEVFABa0E4knKBdx6wAiUbwxk4fMnMonYDt1hciSpmaOScLup2v+zxMLeoIGnSOyRmYAH1Ib1eJ4zKGAqBod4523ypgs+TLdqu1zp2ESOJSkWH5eKcIkkEAsPpeBkBiSqwp3MHjdpsIxl4lbhlVOlvf5Q+4NxmolzVVdkq+0ZeWg2cAs29z/ABEsNNUlTpYkG+g6vCSxRkqMnR6ahxtFyV726Rg//UMwF847NSNHgeMIWgEqvQhiaxwTw5I9l1lHIxLQPi8YEJKjYQKjFJILZqVokmM9xrFBYBzChPIkl/Uxo4Jzl9ISWVmsweIE1CVIsR+CCVyS1YynhlE7KvDpzJBD51BglxsS7PtGjRjPLypmFGWiQrMKkDa4tDZP47gyuN8lbJTcMCKjN3vAOKwmUUfIb65ToRDwTQQ9GiCiGI0MTjKmPKCaMwhCpZa4/KiC0LB6xdPkv/bJreWr/wCp+3aFy1gFnyq+p6w0octo5qcWHCXEgiB5WLb4g3XSCRMBtEJKS7GtHfKjuQR8Fx3zeg94RqTDo89xXBAlAPmc5qAbNsevW0V4aaEy61Jen7xfxBZUsVpAiJ9CkBq6bmPcuUo1I57LsJLSoElnP0ieInbGlhAqJ60ku/Xal4niJjANci1zWDxd2E6cWAwasfS0Cswqq7Abn9orIl8rhzqQ96xyfOdLUYAVtDPekYomTCC4Nt4FnTXJgmfJATU812FoBSl4vjSGSOgPF8uRFkhNYPlyAYZyoNAqJcHYatFJBAq+0G4PAPr/AD7wQrC5P0sN0xzSy7pG4vsFncMo6ap6VboYWYwlKcvrDuVOYukselPcGIYsBYIUGJ1Av3EKptvyM+hDhp5D1AoGJizOKWLn+I7N4YsAlIChuPuLwOpVg1mfekWpN2hGg1VNnN+wHyiGGlA86raD7wNiiQD+NEkThkAr1rcwnF1aMgrMWOWmYsH17dI+VLShLVKjUnT22ihU4KPYhmvEMTijU/g0hOL6RmX4SUC2bW7fR4PwsxCCSCQLMSeZtfrCbhyyVi5oXbQe/aLsVSiXa/7mDOLcqsJseEcSTMJTNmKQMrJYBnFGOto6qUMrilP1FwfuIR8KQEVJdVOwf6xZN4o6i4HfpHPKTvjENjjC4dHxoUczCxdIB0cl76CE3EMW61AkJqGKncauB6wdLlS5knKrLlCswW5zJ6Cvw9CDEsMZJHKoE7qF27j6Q/KMfJmojg8TMTlKZvMQcyAQACC1R7F9XjQYXFryFUxUtk/qCnB7tYwu4nipdOTyyS6UoqgMNy56tSEi5wxGZRAf9WhvUv6RNxhO3WikJU9mjPFJS0l1pSXYZnD7EFr9IU4/FAAqfMQQHGou77wXOUr+kEuVKHKUrmTCRfmSltSSFV29Yz8+YiWaqK1bH4Q/T0hoYoJ0jZbW/TNBJxM2ZNyJYpIGVIFSTYAXehgXF4laCASUqc0A2pXYitIP8J8aTnM1asvKqWhQTQKa5+XzgLEomzpqlKCZgmHMpSUs2jFyCCQNH1jfA+36FUbX6Rl49ZWOYvR223Y0hqeJyv8ANPvGYWk+azAPQurY2Z4meGzf8ERCWGD70BWKZ8wuA4L8pYiIql5FnoKdHgQyyFBT1d4sXP8AiKrlgNo9Jx+hWj4z7ghwxau/3iOIxBC32t22iEtQBe7NB+FAZSimtgVAW6P6QXUTUL1Yku9ATE5WHKgVVOwbWOY6UGKhStgPo0METcktKQXLVNoLdLRmBTpRCXU4I0OzRfw2QkgqIcvT8/LRGZinZw42MFYaaAgFhXb2hJSko9BTJycO6iWp94YZtmP1+xhd/UPoaaj8veJCYo/pN4i032EbJxrC31+4iacUnt7/AGpClK1UoRuPpEys7VppWF4G5MbZ0q2+UVTJAH7fxAAJ/AYmnEKGrjrX+YFNDKRdOw7V+Y/HiiYUq5ZiQrY2V6GJZ855lMO5rHVM9Cn1/eHjoDFWO4WonkOYE2ND66E9jC6dh5iSyklPcRpwoHYtsY+mLYPQjUGo/iKrK1poWkZmSVZmT+bx9jJZDVzb9Gh1iUSspKEhKuiqHsN4X4TBLmkgV3sPbcw8ZKTsAHgZmUnrSGEiqVGgqz+x9qQLPlFJIIYjeLkr5AP4rZhGyRvZmGBHKpYZIFE6Pu0DYXDFZclk707UePpUlZ5SaD2HbrBcpgnIAq50oA7+veIXxujFwWhAaii7Cmn7wRK4jmTkpm0DUbbWEuNng/Cbfb7xZhZ6kh6dKB4V4lJW+zD6XMGU5RzClHy+lW2gdKaOSkKNDSnq0Uy8QSlqk7/8QNiMUxCRTvf53icYPpGNYuaFYSWkTCAjMZrIcVLJokggXv0eM14kwstK0pRN8zlLqYB2NLUtrBEwBMkIE7mmlGYCwSxZJG+vpHJ3DwJigtVrgAAtow07R043xjbLTcqSscz5f9hK1HJlSjJLSlkgqIehFTlf8u7x2JCcDJl4aUJhX/cXMZIbKWsT8RqNQPWBhJUmVmRNlz5eQqdinKMpTlY6C9Yy8jHzQlg+W3LRNC5O2o+UPJKrezc2uh1w3ABZVNmTOoHlhOVLAOUmt3qNou/rUf5o94TYFSUOCtTEMU1NDUF9oklA0kBvSOHNxm0+IlsybqIHLEpyI28rAvIEtYSV5Gdte96bxjJqSSRVxd9NDHqyxuIE9gaZYBrY/lIa4bDghgXS1/3+cBplvpBuHnZZbAgEknqRHPlk+JmUYzDUITRgBWBSSEgEFxQHT3g2WDMU1Q9yPq0MsBwdeZkkEfqcskCznQQsJ0qkBKzNgbV6/tH0iZVnp+Wh/wARwMuWshBCwfiY6PUJ6/tDCVwdypkoCbJCjcf9QFD3isZRlYyRm5NWYw3wqDQUOmx94ZDh8pPxpEo7Uc9m+KNnwvwVKEoZitE1VSpJDgH9LkbXbWJZHFFIYm+jDHCGhCS1qhi/Q2NjrEDOyU+R+lo3svwkqWFhEwTErSxTNHqCCNQYQT/DOISaylKH+xRPaxeI8U9JheGS9GeM16j6/sYipL3zJ6u4hxN4UOx2LfRQeBDw5QLhT+n7GNxfom4v2Aow70StJ7x8cOQ+YGxZgDXTW0GT8IsVKUq9v+YpUhSTQKHqG9oNNehWkBqBH6aRFgRbuxhhkUfiSH60PyMVrw4NcyUgblzGV/RqFv8ASSzoR2MVjDBFUqV6w2EsFgl1PZgS/akXzsEJakomFQUbj/F9DufpDxcmZRbFBxpNJqUzBuaH0IrHV8OlzEPKUUnZdn2Chb1jQHhA0UbA6faKRwxYJyt6qv8AaDchvjkZuchaZZCvif5C3pFwmqygHavTv1h0AqWpJVJlTP0qSpIUK1ZjqzQnxYypokIJPwt6UgSdroVqhViFAk3+zxbhlpsXNNfrFs6ScjBnqdqmA8Kogt+Ui6VxoAXPxSmd6WEUf1GY8xNBRz8ohiJxZn9BA4jRgg0OsJxbyxyhOZxUpdx62sI6rHFcwqXTMXUw9KDYAQslopF4QaVpBddMxr+DS5a1KUtWVLEqcsAGoXubVp0hj4bkIVQrSQVf/rKFEsblJtYA/aMjgJz5gTQ9fVu1PpG78H4XyvMmlRyiWVFLahraamIajcWyylpJI74glpM1KVo5VgoSlhQo5XOooaNQCsQl4CQQCmdKCSAQFKmBQBsFAKYHdoH4/if6hjROV8v3c+ggWTwPMkHz8MlwCxxABD6EaEbQYKEl2NklL2ijhvGUTL8itjY9jrBuIRKZSlJTYvQOdI7I4XLVlTKSxb4W/NIWeKsKuUEBYYvoaNHdLJSs5mgaVxmQlwmSBcGotrpC7iGHSlS0j4TkKSdM1fo/ygcJdJs1nghM4ZBn5lpoAKAgWzHVveOZPmqDTI+HcKJs/KpSksKFIckkgM1PrSNbxlBSP6eUGCS6w+tGc/qOr79oh4SkOtCmJCWUs0bMQSQNcoJDdo+4miZ5vnpYomKJStJCki5Yno2u0QlB8ujrwqKQixXCZiiEpAb9R13brQmsOeDylSiykukkA1e+ogiRgF8rTQxyB2GtfWoAHR7x9ikGUjzJqwpICSQALrJOmxAbuY3CfaBNY3v2anADCy0kzAlJsCW+T6wsmeJlJQDLSpXOp2J+EMxrmrf26wPNxWFUkeatBSLOfTSuogHhaJHn5pctSyFliHCEpI+J9VdDoY0/GWycW7pGrm+KZcsOVBQKyizWAU9HpVIfvtA3GvGkuXmTKGdeigQUDq+rbNGT8ULUlYClOCHsBW0T4fIXNw/lmWRzEiZS3xXuNelRAWNS6R0qTivIcoxEnEywSvKtLA1AUCaU3BMfYfBBJJKivYkCntCaVxTC4fMmU61AsVMasTV+zQdg+OomIURJWSlKywoSSXAFb9W+sU+JLbZzznF9INXhJarpHe30gadwCWfhKknd3b0MH4OZLWogTKFTgFuUMaFyFO6QpyP1NF8lIUkKSpKgoAhiz3sC2x9jGcWyWjLzPCqk/CoTKvzEiFc/AhClIIGYaZfvHoapJGhu3cs9N6RmeMcPmLnjIHzJCn0DUqdrRN4eWujSiq0c4IkoRmbmrk2S9Cof7j8mgTjmGdIULi/Y/sfrB2E4pLlJEuYHypy5ihdefMXI09NNovx3HMGA5IJV5jAOaqIKXDOKegqIeEFDplIuo0L8AVFIzAvyju9E+7QakfnyhDwjimIExzNOUnNkIDMNBSkOZvE6kUPRgLHNlo1XYt1jZZRiwrI0tk1Sg7tUxdLwyVkAgHUuAaD+WizDYqWtGZSFAkTC4/yJDM+ru1WFjB2CRLVMGRZqrKyk1YJcsf8Aq1OxEZK+mM5quhfiPD+HXeWLM4p9IW43whIUAzpbUfeNWmQSkEZS8sr5VXawDtfcs0fT5JS5IUBZ2o2XMS46U70jeSJaPM8R4PZz5tKM6b5mALgkNWFisEqUohSfhLEg/mkepzMMATLKRlYvWxBDgjo49xGenSJYxJS7AXL1GlN6sCNodZa/sZxA/D/CsJMX/eKzL/2pGc2dmNrh7xpfHnB8AMIJuEShK86U8pNmV8STrS8KuKYFMtlS6EhhR0h2cp2JilCvN8uWshQQCVqcpNBQWfURGWbdtjQcV2LOD8KSoFai6U05WFdb6fmkPOD8VEtSpaApKSkg5lAhid7gkiFmP42lKSmUEgfClrAdjq8J+EhWSYpgAS2YnUVYNZneOduU7l/wS6ejcr4lL1Qkvq409IvROUQCBQ1FRr6R52rFJLhIZ+5+vUPeD5OJnBIYqZhrDwhOh45F7NMrHpQkKSPLY/EHJ2+raQg4pOXPBCUqKQXUtVGHQEO59IPxnG0IJADsD7xlRjJpKlEk5r1OkdM89rSJNJFyko3KQLUr69awTw2ZLClFaQv/ABDVLA0FaFzCiYsnXqz6xTKlz8zpcDqP3EDAndhTs9E4XiEJJKUFKeSgSoNUFidbKPW0HnDrxMtcuUCHGUqVmyjmO4uxffTSKfDM8S8OkTiSsjMoNVtGbRofeGp8pKlIQokrJWyl5lUDsB2SYecpXRaMUZfj3h2ZhRJyzZikMxJAbMmzNUAA0eFs7DlYyLmrIpcDSoFNAX9zGqx/EziZ07Dyk582VQU7iWUBub/ElQZhUuYxk7HTEqKTLS4fU6e0IpyXop8cZB44MKFKiptBSHfDZiJUpedXlqcqcjMGysLXZnYbQoxXnSZiRRScqVKyoVqK3sO4EMJ0xBDGoWGbd9IdR5y5PshKKi7XQVxGfIyqnqyqEt8tRlUDVg9y9IxvEPEk2YlDDyykkuDSwSGF6JAqTqYaq4JJH6S12ct7GB8bw1CUlSA1n3bvFHUY6Ek2ZzCyFE0Ba1AT7wxxyijykIJd83cuzE2EXYDHIExIUkBI9vXpGvweCkYhaUGUkiqqJsAHJfQdY5WpZXsVIVSZal8qQVasA/ytF2Hwk4qVLQFOkjMMzEZg4cE2IPtBuEky5KuR0vTlNDFHEPEqZalBKCopoVEsH2e5uO0T+BQ3yHsOy4qWhQUWCjf4iCoZA2Q0GtmEC47+tElMpCCpQDKmEgk9gKCJSeMzVMppbEPQqPUNFSfFLIUogBizPo7Odh1h4Z4rV2YF8P8ABOIqJAUoMCWWp7dKv2jV4TwrMWB5iglJLqJQCogknKDoLNSPuC8XRmE3McoDKehT6fKGWH8WoVOKcpEuwUd9w+h2g5syekVx/pXxDwNIMvLIdCsrOS4VV+bYvqI8v4phZ0hapc+UtMy7s4ULZnFFClxHvCTqmo2inH4GXiEFExLj2Kex0MQu3seUEzw3h6JyikgEtUFmYbvr2hxJlTncyyXocyQfrWHHGOAYnCcyFKnyiqrpAKEitco1dnZqaQvxuMmiWMiXa4ZyxDWHUxZ4YyVxZFxp7Jk5goLQWKSkhC1ChoRV0sdmgtONnZgULIPKcqk1UEPykpIDc1eURnZ3FZzBNnIJZJAOWozRVjOKrXMkEJICVOShzdg52TvCwhkTL1jrTNnisVPEiYpQF8ormHOQaHLRmtW8eeY/CTJs1SgkkBRtU1q9NY9CnJwyh5wWUlLEsTr/AJSzqXGgvA+E4cFNPDkKDpIJIymtjanUiKYs0U9gnilWjNcMRNIEpSV5XBBLukioIPfSG0jg6HJVzFTvsSq5bU1NesO5coQPxAKT8CQetX9hWGy8H5UQquzFcTwMvOol9XZgB0YwrxmLQlKUy05QA2Z3JvU0Acv1tBPibEFMxiD7XijhEyUQfNdtmH194hjjq5dE7pi/BqD6Ai7ihHWG/wDq8z/BB65lV63j7GcNBSchvU0L9KVEBpQrr/2COzH8b6Y1pFePmhSiQHJOn8wHJRM1DJ6/aJqUSrKksLvF2HkgEEqJYuP+I40+InbF5CnoC0EYNIWoeYmYsOBQ0ag1MFGeDQUL3aLsNOKUKBu9G1fWOjBkV3IPR6LwjCygrMpXKszEkbBbgNqzEN6RbKxkmRNSDlTNDNU1egs94y/AsaZgEspPKkAqDk7B/kH7Q6xXhpU1Xm+ePMSzJy1IFQ+sTb5PZ1QlrRpcNgpWFTNmsQFkzlk1JzczDpVgIyfAJ5mYzzlMlOcnpVyBZixa8aHHo8/CSJZWUlIKJm5MpgH6Vf2iz/R/LkJKKpUkAmmn6qaVfejwGmpWiqkmqYpOImLXMXMJDpXzGgJymjA6s3dozCMcUgCZQBviAcdo1WJmiWOaoNBuSzt3ar2hLxGQJ2ZSviAcFiSQkMJYA6Q8crV6I5MPGPiUjiaRUOv5D94jgFKxCvKykqU9AQN61LAMDCtWLEtWVSFOLg8ps4fUaRwcaUlYWhCUkEkCpGtCDQhjrE080nsjGE2OfFvDBNxK1oUlJcpALAHKSxBFAGaNVwbhacJh5oM0meoDMWypADciSa9ST6R5yrGT1C5YDMcqPTMSB84sXgcRMXzlT50oUVqdlKDh6k2asUcfZWOFf7GpnYqShPPORnP6Uklm3pQl9NoyXFpoKVJlLKxmUo8pS5J0e7CKsXgjLSlRUklRWkpBcpyHLXoWpSK0YCescktZHRJA92gOKfY6xR7Gnh7CYgyPMYn+4JctBBDpYlStgHygE094ElY4y561qlgkgpyLcMbPRi4vG64ItSJEsqflQMz3DCv/ABCniyJGMm8mYzlKJzMwa7HVtqOIn4uV0P8ACkJZXEkmWkZQFpGWmuzdzHeFpmzp2VKFKRm5jbKCWJB3vF/GPCsyWApOVsrrZRZBFSxNSBv8oYcDx8yXhAiWCqY6qMzuXFSKmukc38lSgueNcmTeNJ70j1fBT0LDIUApDAvciwzDruIvN9lfXtuI8u47xObhZwyzGAlpB3UQzhQt6dI2fhjxSjFS0hbZhQtvRsu1/SOnjyW9MEZ/Q34hjBLlrWr9KSehYR574Y4tJWsS8UOdRASt2qaZVN9feNH44xv9hchCgpayEmtQkcyn9A3rHnkrhJZyodhq/UsHhYKSei64SWz1XGcGQpKAkqRlPKUkP2IUCFCljvCLxiZsmUpUvDS1oLBRzMWPRBBNWoDWCfDM5cyVLCpij5SyCT+tLMl9rhn2i/xDx1CJOISlTrl5UE3yqmWpqQKwHklFiLGjyZfHJ8xkcoSC6QiWHTY5QWJZxaCBh8VNvnIoOZTCtBR2aLcNxby/0kh3DAOdB9YinxFPWrJKl1IoDVhQPp+GOjmntIWTePTDZMjEJSy1aMOawDgD5QKrGAT0pXMIYVIJcO7XuNT3iK+FY2dzrcJHLSjMeu1Y+wvhpWbN5iVEgiqqPs/teEyS8a0RlsYY+WpNJgTMTVs1R6G8IRwsTaoYrP6RTKEsX7MfkYb4/GTZUpctYrQV2G277xmsLPT5hKi1NOvWOaF0+IjC5aSEkIJyPU36EbwwC07n/ti+ROCwjPzSwGzIYLpQE2Cm946rh0r/APsj1CgfUbwjlb2Lx+jDLxDfeOuTzJPpC1RJLfWGCSKJu0ds0om6KuYlhpBk6Y1i0UGblB+0VKmOIaHkzdjXg/EjKmA5iAaKa7H9ix9IbcX4hiUzUpQJgXLPOQ75rZX9/eMnhak9I0eF4rN8wTJis9GIIoR2NCaCsF8YvZWE+Ko0XEfFOSWypc1BAAJYFHMl7m7iNv4G4oZ2HKFpZUsgEODmSoBSSB+lTKZtqxhcBMTPwwBSKUCTX4e9Y1fAJctAzyBkURlUN2sFdnoRZ4S07ovJeKf2E+J+BgKTOQMyBmdA/hqZjUPv2jKBOXKS3NzAPapD9nB9o9Qk4gTEkgOTcWLhvYinePOuIJCpkxeUSwk/C51NhS5LnQVhWNjfpibxBghNSVh/NKgczmoAZm9vaK+B4CcmWlWSS6FZypSnLKGUJISHZ630ji8Ug4lKSoOCA1bgExokTJiUgSsorVxdyKvuNjSpisZV2aUfaAJXh2cUlC5tESQnKiW+ZAzAJClfq5T7iGf/AKXl8xmKWvlC3Ws5czEcyRoABXaDMXihLM1KphARLJUQKAOsFaVNU0NP9o3ijiONQJalkpIXLyJKiSFHmOVSRpzVN2LaQz6IcmEqweHleZlTLS0oFkoTmS+bnBYmrU/6Yq4eqbPmZMoDpcVJBCHYpsApjXVyIVz+PIWmeoLIyy05RlAUSVFJKSTUjMKEaQd4e8TpkyzOUFHKyctHUSK+28C0FKTZR4yxPlSGSGKilCnJqSCpTg2qGjPeC8RMViCW5ciq5aO4o+7Qx8VeLE4pST/ToADsV81T7A0AqRuIST+OzAnKJgQAScqAAHLA/COgiSjpnUpM9FViEtzMB1aKcAUKxMmYFIUiU4I2LEpY7u1Y83GKK0qUApQQAVkkUd9y+mjw98FY5/OcMlISb9/sITg47C6npj7xFwg4mdPSVGi6E2Di4IYlqCMvxRJwS0ypExYYBa1PUrVqBpRIoI2WDnHLzpYG1bVevXpGG4nhps/EKWEKKVLpo4TSj/7RFrUpHPHGoJn2Dxc7FYiWJsxa3UHdRsKn6RrOMcFmLdUlSUmpUFAkEB1U6jtttCfwlw1sS/8A7ZWlIOaharsBYxqeM4sypSstZhIRLA1Uqx+p9ITI6ei0EmhR/wDj/iq5YX5qc0slWYlmzJ52I0VRg9KwpVxMzcNPOYBK8WqYxYqHI4CjsHDXFKQllKVJWqWtTCYnLMFxW2Ybg1cVEcwOEVlVL8xBT8ZyKq/wuUkbfWNJe2Tk+DshiZyUkVKg/wAq/wAQFI4kVT86OVKQAA9ejHv8oExy0n4VZgNTQ/nSKkzEpYBta7v+0OoqiE5uR6twDx5hpGCkyl5piyVBaco5cxUbmhFqXrGTleI806arKAnNmCA2UCwA+UZtCmSLUGvW0UmYUpt8TE/WA43oUdcW42ubMDUskCjAF97XhRiZSgsg6nTrp84rK8yhs9fesajhclE3MqUkhSXNS+Uf5M9/djCS/wASTozV7BfDuMKMyVh0PUH7HQxpWlbLhGOFJlpOY5iFaW3rrFR4s0QnkU5dWK5JejFyUOXNvrBZVWn8RZiEFg9R007QLiwTbXaOr+wOyUuc0GYRbu7HvCc06QbJmsmg63jThrRmg0lALgMT7RxWINYBkklQvBy52UfCR3/OkTrj3sFBXD+JqQpwdCI2vhvjbHmNCzj7iPN0KdQApoKw4lLCbGtyft2gyajTKwnWn0etSOPykzgl3OV6VfUCgJe0G8c4SmcjzEUIBf0zE9yVR5FIxi0zUrSQDf0aN/g/G6QkKCKhgoZrsDUBnDkuYHJBjJGTVwSaMSZigwzFhq4o31jQgs4Q6kpAc30DmmjlqxbN4glU3MkhRE0mmnM8N/EHCiJJnSBmSoBZSBWgcN3JqIZ7imWhl3TPOPEPESuZ8Zyp5QCdr07vCtWLSzXA2tWCuF8PnongjKJgQtZBVZABzFTGnvWGWG8IjlKpjhYzcqbJqXOY0FPmIuo6oVzS2KMdMVLIBCS4CvicMe0FyZsxaJMlCcyqq1YZi1egAv1h8vgEtnIKiClIK1E8ri21HYQz4bh/KYSwkJL5lfqozDqKmFaCsyMbxHg2IcHLmR+lSbEaEwejw/NXLTLWUI8sFRupTKJNhpQ+0aQzXACpgUTKUcg+FfwDMNgHb/5RZNxLZzmSkBDuakfFVQ/x/mDRN5WxJhvCiUBYMxZdIcABIVdkvXb5wXwTgxkqWf0KykB3ZqMrsTe0Fz8WCqYly4SHFgM2ZiFbn5MIf+EZiM6cwBBSUVLhlNQ71AjcOSaNHK00wKcWBCqNGJxvHCiatIACQpwQK/DleuvWPR/Fnh1SA8mqD+l6g/cR5rO8LYqZMLS2BN1EAfeI48TUtnRPJGSO8B8SKTikLZSw+UpP6gaEMBZo3/H5cteJw2Ry6Zi8poylWfY5X9o8+4SuZhMQlcoiYpK1ApQFOChRSQaWPQwZxPxBizMBCSFCY7lAcKNcvqC7GGnHWiUXx3Y88RYeXJQViWnzFLTpzEu562BjFYpChOM0oI8xRUxoRmOh0EeiYmZNnyUrSEFSbgKqx6EOk0PKYA4LwA4150w/2icoAoolLO2wreJRk62PkqYhHBkTXylIXqiYkEaWNCLRm8bwVSJuVaC+iUm779I9kxnhDDTQEozyyAHZRc7Eu/v0hJxjFYOUhPmzQstykVXQ5WLNVwbwkZy7RP4med43hi0AKKgUgBwHdhYd/pCvEByNH3/NmjWkCf5ipbgI58p1SSAVP0JHvFkiRhz8ctOa9XN/k1PrF4N9sRQbM5/ReVLKwQsEsCm3Ygihh/w+eVSgPJQkAhQUZJCkEXUiaLOLu4qY7jJ+Xlw8taib5KJA6hIP4IGTj8WnlKWSqmVY0Ir8XrpCyhe2xuKW7LkACaVlaiK0LMx6dWvC2dIklRPmLDk2SG9KWiheJT5pBNLX/GgJS1vRyN4i8XF9kkwXEAJYKd7fm8DJWXfS0ETZSlh1EDb6WjpnBIAG0dMXr9ERXilgpYx3CJSkO7nTpHxw6aOT2FoIloGgeFclVGvRFGJcs0cXjD6R1YSDqCbtAQDrI0+0aMYvZkNJLDLQN8x+PFqsWlyGDfOFk2dXaB1Tqxo472zUNl4lIpfqWi2Xjhav8wHKCEhyxJ9o55aFVBbpAfHow7wWPUFAu9Qo9av9Y9t4bPE3C8p+KWQe+UAqOygdI/PsmaCQkDpT941vBOPTcOMieZKrgl/bYwkp8dDxaXYxPBFSZkzOola2qf1B2pS1bdOkOJGNTLwyioZsxKEkVKaVPbbSGeN4hKxOG81SglYBIIP6mFFUfMLNrpHnfF+ITXsWclxXmNyDbWG+XadlZyXChlisehKCVEVWFMtTWIqOwDgReMegeWtRSzK5ipmfLRtXb0aMicOqaWKh/wDI7WtrCdck5iKliR7Ui/NNWc6aSNpiPEctKAnMk/2ykoQk5c3KzKLMkMoNq/SM9O8TYlRJCgl6coA+ZrrAMvBKOjRejhqtoR5or2bkSw2MzqacpRCrqBqOvUdI1HAOJLwikpWc0lVULFvQ/aM5J4Yp60h9geJIw7IWhK5a6KSR7qH+KusQf8qpeOwxknpnqvHFnEJwc+WQUJUpSmN3QpA78xtGf4jJmHEYdSfgRnK66kMmmtSYjJwZlB0YtKJBqErYt7G8K+L8SlMyJ02YdaBKPpmaKx/lQX9tDSiweb4maasS5a1M4ZglLgly+r/aB8BhlrmrnTiiWlR5xmFKMBW4YPZ4Q4mdOJYEJToEsPR7w0w3EDLwyZeRBXnVnUWKiDo9wRaGllU12aFWaWVPkygTLC5yWbMt0JbbN+odGMD4nxGRJEhARKlocgIzC9qmpZzCubxOXLSUmYpaFCzfCegINR94TcV4mFKZCCkM9KNQescVzk6iijyDZPFpqAJiVmoJoajTvvFPD8LmJmhfMkZk0fmINHNLXpR4yv8AqSg7GhDN0/aO4WfMVQPl60vQ/KOnFj47B8jrTPS8EEoQlM9UoAgpXLyso2Lmp101cwr45NTLmkYZCWSAah/me8ZtK5kweWtRyJ+Hbqe8XTuRATLsm7mvr1iOTl9iSn6Rp/6+YpIzz1AN8KE1HSmUQHMmSQ/Itf8A1qAH/iAfnGb4dxL+4AsBSTQNQjt/MaqXgZZGdAC03OpT3TcD5RF4mu2ZXL2LMQJaiWlSUHUpBJ+ZMU/0/WZFHEMdlJDcujBoXf1Z0PzhlyfTBS9mfE0s+1u8cw8orI216Qakq0DdGi5SywsPu8dbyfgtnFpAO8dE4V+0CrCjVi37QMZ/X0gKPL2HsYeaD1MDTJxegrA4mObmCMOkKcqrteHqlsDRRNBqXH1j7BYcKLqdth9+kGqRLqSA+1WETQvKKJFYEslLRuWiHkptXp09d4FmS1JUwBOxFYJKgXuGpWKcNPyk11Z4WLZkw7AAJBUXe1d4OlOLliz3tq20LET8zasX7xerFDMHpemnr8onJSkAOOKIRlBNSDu5NBAX9UUKrzDZ6P8A8xBWIADjejH6D1PvFslACipTGlmF/SEUEttGssK350JU3qQPXUxOSVZuah7fWLMZjsvKKAaD3aLMEMwzqbmBYn2doCnryWjIvUnb8EH4DCy1VmTQhtACTfZwNT84XAhKXKgDUDWsDqmoSCEq9d4SMIvRjYhOBRYGar/cogewpGO8UZ8wISMujC1XYQIrGagttvFp4kVhlKIHT7R1QhGKugt2E8ESsvmCnJcAiHZwJAdSgkbmMqAEqSoqUWLhWa3pF+cFySpdXdRJMK8eOT5NBdNh3FJiQpGRbgEEnbbu8LJ2JF9zmNaPFZnguGeBcSLVp03hlDetCoa4CeV5jmZI7NWtfa0C8WmlJe4NqNQ1YwHw3EKdSAS1Ve2/pExOCnKq9yw7dIeMXGf4OyEqSpaiWZJ127QzkIdk5qCpP4bwAmYSkmgBt6Rbg59FD82gzutA7YxkgpzMc3V6+0CzcSXba/rAy8TkDvWsW4ienywLWfqbxKt2ZoiMqrJIIu317w84RmlkLSpfpQ+1j6wvwcwSwTcnXQd9YJHFA4YAk02iU+T0kLuxhxNpo+ABTgnY+kLCkCnlo/8AL9oOm4sAWrsGgP8A1Uf4D2icJSXoN/ZnlFZUAx/OogkpCRzVPTT3iMyaQoDeBlzjzGOinKjBMzFU194W4gup8sdSXFKfxEwtwOrxWEFHoZaBFAiLZM020itWsSTLDRahn0EypoA677fnWO/1J3gRK6xMC/v7QvBC8QyWug5j2H7xCdiGt837RVnMfEPesLx9ikETdoJkyMxJKmA9flAykMoAatDWiRQCgf3jTddDSoHk4c58oc66O30hiuamWKAJ3JDlrX3ijBJZOcXUH7dIl/RBawSaBqD119IhPydMWi1UlOVJUl3Lualr22ifEcUAyWNBTRuwjs5KTkBD1e/yiUzBJJKlVJLDRv5rEbXbAK1YwhqWs8VrxIZsou71i/iGC8tGYKNSzdPwQPwlAVMSCHD2jqio8eSDrsjKkrXUChLep+0Wz8OqXfb2N29Ics2ZQoxsKA6PFEtOYFWrV1B3hPnbf4CyjhOHzuSQEj5/m8W4zDLQCQnl6ViPDkMQrerNS9vlDNSjv0gSnUtGRnCvrFicOpYs1q96QecKhRLp2NOu0FTJIAYU0+UPLLXXYbEsvBTEqoLguekTxOEKA6iATpqRDM/2w4vQfnvAWPqmt2FYEcrkzWRThyoDKBlG5Z94nicMpAzN7V/Gi7BoGWrltzBSQFXGkLKck/w1mcnzMzbvHZ080Gg/Kw9mcKl+p19re8R/0iXarve+2kV+aHsNi7zyEVLnTt0iWAn1c9as7dY4cDmVMBUeXp369ILwWGSlCTcrd30y/eBOUUgaBl4qpDloJeUKXajua9YX8UUAshKWAjv9IOsHjFpPoKR//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grpSp>
        <p:nvGrpSpPr>
          <p:cNvPr id="37" name="Gruppieren 36"/>
          <p:cNvGrpSpPr/>
          <p:nvPr/>
        </p:nvGrpSpPr>
        <p:grpSpPr>
          <a:xfrm>
            <a:off x="143518" y="2523682"/>
            <a:ext cx="3525927" cy="1574043"/>
            <a:chOff x="143518" y="2523682"/>
            <a:chExt cx="3525927" cy="1574043"/>
          </a:xfrm>
        </p:grpSpPr>
        <p:sp>
          <p:nvSpPr>
            <p:cNvPr id="12" name="Textfeld 11"/>
            <p:cNvSpPr txBox="1"/>
            <p:nvPr/>
          </p:nvSpPr>
          <p:spPr>
            <a:xfrm>
              <a:off x="560512" y="3697615"/>
              <a:ext cx="1196161" cy="400110"/>
            </a:xfrm>
            <a:prstGeom prst="rect">
              <a:avLst/>
            </a:prstGeom>
            <a:noFill/>
          </p:spPr>
          <p:txBody>
            <a:bodyPr wrap="none" rtlCol="0">
              <a:spAutoFit/>
            </a:bodyPr>
            <a:lstStyle/>
            <a:p>
              <a:r>
                <a:rPr lang="de-DE" dirty="0" smtClean="0">
                  <a:solidFill>
                    <a:srgbClr val="000000"/>
                  </a:solidFill>
                </a:rPr>
                <a:t>Schüler</a:t>
              </a:r>
              <a:endParaRPr lang="de-DE" dirty="0">
                <a:solidFill>
                  <a:srgbClr val="000000"/>
                </a:solidFill>
              </a:endParaRPr>
            </a:p>
          </p:txBody>
        </p:sp>
        <p:cxnSp>
          <p:nvCxnSpPr>
            <p:cNvPr id="31" name="Gekrümmte Verbindung 30"/>
            <p:cNvCxnSpPr/>
            <p:nvPr/>
          </p:nvCxnSpPr>
          <p:spPr bwMode="auto">
            <a:xfrm rot="10800000" flipV="1">
              <a:off x="2003987" y="3674951"/>
              <a:ext cx="1665458" cy="263162"/>
            </a:xfrm>
            <a:prstGeom prst="curvedConnector3">
              <a:avLst/>
            </a:prstGeom>
            <a:solidFill>
              <a:schemeClr val="accent1"/>
            </a:solidFill>
            <a:ln w="63500" cap="flat" cmpd="sng" algn="ctr">
              <a:solidFill>
                <a:schemeClr val="tx2"/>
              </a:solidFill>
              <a:prstDash val="sysDash"/>
              <a:round/>
              <a:headEnd type="triangle" w="med" len="med"/>
              <a:tailEnd type="triangle"/>
            </a:ln>
            <a:effectLst/>
          </p:spPr>
        </p:cxn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18" y="2523682"/>
              <a:ext cx="1636192" cy="1225565"/>
            </a:xfrm>
            <a:prstGeom prst="rect">
              <a:avLst/>
            </a:prstGeom>
          </p:spPr>
        </p:pic>
      </p:grpSp>
      <p:grpSp>
        <p:nvGrpSpPr>
          <p:cNvPr id="36" name="Gruppieren 35"/>
          <p:cNvGrpSpPr/>
          <p:nvPr/>
        </p:nvGrpSpPr>
        <p:grpSpPr>
          <a:xfrm>
            <a:off x="1625919" y="1541529"/>
            <a:ext cx="2511126" cy="1737373"/>
            <a:chOff x="1625919" y="1541529"/>
            <a:chExt cx="2511126" cy="1737373"/>
          </a:xfrm>
        </p:grpSpPr>
        <p:sp>
          <p:nvSpPr>
            <p:cNvPr id="11" name="Textfeld 10"/>
            <p:cNvSpPr txBox="1"/>
            <p:nvPr/>
          </p:nvSpPr>
          <p:spPr>
            <a:xfrm>
              <a:off x="1625919" y="1982255"/>
              <a:ext cx="1067921" cy="400110"/>
            </a:xfrm>
            <a:prstGeom prst="rect">
              <a:avLst/>
            </a:prstGeom>
            <a:noFill/>
          </p:spPr>
          <p:txBody>
            <a:bodyPr wrap="none" rtlCol="0">
              <a:spAutoFit/>
            </a:bodyPr>
            <a:lstStyle/>
            <a:p>
              <a:r>
                <a:rPr lang="de-DE" dirty="0" smtClean="0">
                  <a:solidFill>
                    <a:srgbClr val="000000"/>
                  </a:solidFill>
                </a:rPr>
                <a:t>Eltern</a:t>
              </a:r>
              <a:endParaRPr lang="de-DE" dirty="0">
                <a:solidFill>
                  <a:srgbClr val="000000"/>
                </a:solidFill>
              </a:endParaRPr>
            </a:p>
          </p:txBody>
        </p:sp>
        <p:cxnSp>
          <p:nvCxnSpPr>
            <p:cNvPr id="41" name="Gekrümmte Verbindung 40"/>
            <p:cNvCxnSpPr/>
            <p:nvPr/>
          </p:nvCxnSpPr>
          <p:spPr bwMode="auto">
            <a:xfrm rot="10800000">
              <a:off x="2264378" y="2434114"/>
              <a:ext cx="1427293" cy="844788"/>
            </a:xfrm>
            <a:prstGeom prst="curvedConnector3">
              <a:avLst>
                <a:gd name="adj1" fmla="val 88738"/>
              </a:avLst>
            </a:prstGeom>
            <a:solidFill>
              <a:schemeClr val="accent1"/>
            </a:solidFill>
            <a:ln w="63500" cap="flat" cmpd="sng" algn="ctr">
              <a:solidFill>
                <a:schemeClr val="tx2"/>
              </a:solidFill>
              <a:prstDash val="sysDash"/>
              <a:round/>
              <a:headEnd type="triangle" w="med" len="med"/>
              <a:tailEnd type="triangle"/>
            </a:ln>
            <a:effectLst/>
          </p:spPr>
        </p:cxnSp>
        <p:pic>
          <p:nvPicPr>
            <p:cNvPr id="17" name="Grafik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5978" y="1541529"/>
              <a:ext cx="1461067" cy="972274"/>
            </a:xfrm>
            <a:prstGeom prst="rect">
              <a:avLst/>
            </a:prstGeom>
          </p:spPr>
        </p:pic>
      </p:grpSp>
      <p:grpSp>
        <p:nvGrpSpPr>
          <p:cNvPr id="51" name="Gruppieren 50"/>
          <p:cNvGrpSpPr/>
          <p:nvPr/>
        </p:nvGrpSpPr>
        <p:grpSpPr>
          <a:xfrm>
            <a:off x="4620034" y="1312839"/>
            <a:ext cx="4084069" cy="1182116"/>
            <a:chOff x="4620034" y="1312839"/>
            <a:chExt cx="4084069" cy="1182116"/>
          </a:xfrm>
        </p:grpSpPr>
        <p:sp>
          <p:nvSpPr>
            <p:cNvPr id="8" name="Textfeld 7"/>
            <p:cNvSpPr txBox="1"/>
            <p:nvPr/>
          </p:nvSpPr>
          <p:spPr>
            <a:xfrm>
              <a:off x="5371218" y="1412776"/>
              <a:ext cx="1309974" cy="1015663"/>
            </a:xfrm>
            <a:prstGeom prst="rect">
              <a:avLst/>
            </a:prstGeom>
            <a:noFill/>
          </p:spPr>
          <p:txBody>
            <a:bodyPr wrap="none" rtlCol="0">
              <a:spAutoFit/>
            </a:bodyPr>
            <a:lstStyle/>
            <a:p>
              <a:r>
                <a:rPr lang="de-DE" dirty="0" smtClean="0">
                  <a:solidFill>
                    <a:srgbClr val="000000"/>
                  </a:solidFill>
                </a:rPr>
                <a:t>Staat/</a:t>
              </a:r>
              <a:r>
                <a:rPr dirty="0" smtClean="0"/>
                <a:t/>
              </a:r>
              <a:br>
                <a:rPr dirty="0" smtClean="0"/>
              </a:br>
              <a:r>
                <a:rPr lang="de-DE" dirty="0" smtClean="0">
                  <a:solidFill>
                    <a:srgbClr val="000000"/>
                  </a:solidFill>
                </a:rPr>
                <a:t>Aufsichts-</a:t>
              </a:r>
              <a:br>
                <a:rPr lang="de-DE" dirty="0" smtClean="0">
                  <a:solidFill>
                    <a:srgbClr val="000000"/>
                  </a:solidFill>
                </a:rPr>
              </a:br>
              <a:r>
                <a:rPr lang="de-DE" dirty="0" smtClean="0">
                  <a:solidFill>
                    <a:srgbClr val="000000"/>
                  </a:solidFill>
                </a:rPr>
                <a:t>behörden</a:t>
              </a:r>
              <a:endParaRPr lang="de-DE" dirty="0">
                <a:solidFill>
                  <a:srgbClr val="000000"/>
                </a:solidFill>
              </a:endParaRPr>
            </a:p>
          </p:txBody>
        </p:sp>
        <p:cxnSp>
          <p:nvCxnSpPr>
            <p:cNvPr id="43" name="Gekrümmte Verbindung 42"/>
            <p:cNvCxnSpPr>
              <a:endCxn id="8" idx="1"/>
            </p:cNvCxnSpPr>
            <p:nvPr/>
          </p:nvCxnSpPr>
          <p:spPr bwMode="auto">
            <a:xfrm flipV="1">
              <a:off x="4620034" y="1920608"/>
              <a:ext cx="751184" cy="574347"/>
            </a:xfrm>
            <a:prstGeom prst="curvedConnector3">
              <a:avLst>
                <a:gd name="adj1" fmla="val 50000"/>
              </a:avLst>
            </a:prstGeom>
            <a:solidFill>
              <a:schemeClr val="accent1"/>
            </a:solidFill>
            <a:ln w="63500" cap="flat" cmpd="sng" algn="ctr">
              <a:solidFill>
                <a:schemeClr val="tx2"/>
              </a:solidFill>
              <a:prstDash val="sysDash"/>
              <a:round/>
              <a:headEnd type="triangle" w="med" len="med"/>
              <a:tailEnd type="triangle"/>
            </a:ln>
            <a:effectLst/>
          </p:spPr>
        </p:cxn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0219" y="1312839"/>
              <a:ext cx="1753884" cy="987306"/>
            </a:xfrm>
            <a:prstGeom prst="rect">
              <a:avLst/>
            </a:prstGeom>
          </p:spPr>
        </p:pic>
      </p:grpSp>
      <p:grpSp>
        <p:nvGrpSpPr>
          <p:cNvPr id="48" name="Gruppieren 47"/>
          <p:cNvGrpSpPr/>
          <p:nvPr/>
        </p:nvGrpSpPr>
        <p:grpSpPr>
          <a:xfrm>
            <a:off x="5933790" y="3468568"/>
            <a:ext cx="3315902" cy="1494418"/>
            <a:chOff x="5933790" y="3468568"/>
            <a:chExt cx="3315902" cy="1494418"/>
          </a:xfrm>
        </p:grpSpPr>
        <p:sp>
          <p:nvSpPr>
            <p:cNvPr id="6" name="Textfeld 5"/>
            <p:cNvSpPr txBox="1"/>
            <p:nvPr/>
          </p:nvSpPr>
          <p:spPr>
            <a:xfrm>
              <a:off x="7531361" y="3468568"/>
              <a:ext cx="1380506" cy="400110"/>
            </a:xfrm>
            <a:prstGeom prst="rect">
              <a:avLst/>
            </a:prstGeom>
            <a:noFill/>
          </p:spPr>
          <p:txBody>
            <a:bodyPr wrap="none" rtlCol="0">
              <a:spAutoFit/>
            </a:bodyPr>
            <a:lstStyle/>
            <a:p>
              <a:r>
                <a:rPr lang="de-DE" dirty="0" smtClean="0">
                  <a:solidFill>
                    <a:srgbClr val="000000"/>
                  </a:solidFill>
                </a:rPr>
                <a:t>Kloster</a:t>
              </a:r>
              <a:endParaRPr lang="de-DE" dirty="0">
                <a:solidFill>
                  <a:srgbClr val="000000"/>
                </a:solidFill>
              </a:endParaRPr>
            </a:p>
          </p:txBody>
        </p:sp>
        <p:cxnSp>
          <p:nvCxnSpPr>
            <p:cNvPr id="47" name="Gekrümmte Verbindung 46"/>
            <p:cNvCxnSpPr/>
            <p:nvPr/>
          </p:nvCxnSpPr>
          <p:spPr bwMode="auto">
            <a:xfrm>
              <a:off x="5933790" y="3671193"/>
              <a:ext cx="1539490" cy="266921"/>
            </a:xfrm>
            <a:prstGeom prst="curvedConnector3">
              <a:avLst/>
            </a:prstGeom>
            <a:solidFill>
              <a:schemeClr val="accent1"/>
            </a:solidFill>
            <a:ln w="63500" cap="flat" cmpd="sng" algn="ctr">
              <a:solidFill>
                <a:schemeClr val="tx2"/>
              </a:solidFill>
              <a:prstDash val="sysDash"/>
              <a:round/>
              <a:headEnd type="triangle" w="med" len="med"/>
              <a:tailEnd type="triangle"/>
            </a:ln>
            <a:effectLst/>
          </p:spPr>
        </p:cxnSp>
        <p:pic>
          <p:nvPicPr>
            <p:cNvPr id="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3595" y="3914165"/>
              <a:ext cx="1576097" cy="1048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uppieren 38"/>
          <p:cNvGrpSpPr/>
          <p:nvPr/>
        </p:nvGrpSpPr>
        <p:grpSpPr>
          <a:xfrm>
            <a:off x="992560" y="3987326"/>
            <a:ext cx="3968384" cy="2375096"/>
            <a:chOff x="992560" y="3987326"/>
            <a:chExt cx="3968384" cy="2375096"/>
          </a:xfrm>
        </p:grpSpPr>
        <p:sp>
          <p:nvSpPr>
            <p:cNvPr id="13" name="Textfeld 12"/>
            <p:cNvSpPr txBox="1"/>
            <p:nvPr/>
          </p:nvSpPr>
          <p:spPr>
            <a:xfrm>
              <a:off x="992560" y="4255834"/>
              <a:ext cx="1526380" cy="707886"/>
            </a:xfrm>
            <a:prstGeom prst="rect">
              <a:avLst/>
            </a:prstGeom>
            <a:noFill/>
          </p:spPr>
          <p:txBody>
            <a:bodyPr wrap="none" rtlCol="0">
              <a:spAutoFit/>
            </a:bodyPr>
            <a:lstStyle/>
            <a:p>
              <a:r>
                <a:rPr lang="de-DE" dirty="0" smtClean="0">
                  <a:solidFill>
                    <a:srgbClr val="000000"/>
                  </a:solidFill>
                </a:rPr>
                <a:t>Benediktinische</a:t>
              </a:r>
            </a:p>
            <a:p>
              <a:r>
                <a:rPr lang="de-DE" dirty="0" smtClean="0">
                  <a:solidFill>
                    <a:srgbClr val="000000"/>
                  </a:solidFill>
                </a:rPr>
                <a:t>Lehrer</a:t>
              </a:r>
              <a:endParaRPr lang="de-DE" dirty="0">
                <a:solidFill>
                  <a:srgbClr val="000000"/>
                </a:solidFill>
              </a:endParaRPr>
            </a:p>
          </p:txBody>
        </p:sp>
        <p:cxnSp>
          <p:nvCxnSpPr>
            <p:cNvPr id="34" name="Gekrümmte Verbindung 33"/>
            <p:cNvCxnSpPr/>
            <p:nvPr/>
          </p:nvCxnSpPr>
          <p:spPr bwMode="auto">
            <a:xfrm rot="10800000" flipV="1">
              <a:off x="2647634" y="3987326"/>
              <a:ext cx="1053239" cy="740302"/>
            </a:xfrm>
            <a:prstGeom prst="curvedConnector3">
              <a:avLst>
                <a:gd name="adj1" fmla="val 50000"/>
              </a:avLst>
            </a:prstGeom>
            <a:solidFill>
              <a:schemeClr val="accent1"/>
            </a:solidFill>
            <a:ln w="63500" cap="flat" cmpd="sng" algn="ctr">
              <a:solidFill>
                <a:schemeClr val="tx2"/>
              </a:solidFill>
              <a:prstDash val="sysDash"/>
              <a:round/>
              <a:headEnd type="triangle" w="med" len="med"/>
              <a:tailEnd type="triangle"/>
            </a:ln>
            <a:effectLst/>
          </p:spPr>
        </p:cxnSp>
        <p:cxnSp>
          <p:nvCxnSpPr>
            <p:cNvPr id="26" name="Gekrümmte Verbindung 25"/>
            <p:cNvCxnSpPr/>
            <p:nvPr/>
          </p:nvCxnSpPr>
          <p:spPr bwMode="auto">
            <a:xfrm rot="5400000">
              <a:off x="3530618" y="4435799"/>
              <a:ext cx="918660" cy="596560"/>
            </a:xfrm>
            <a:prstGeom prst="curvedConnector3">
              <a:avLst/>
            </a:prstGeom>
            <a:solidFill>
              <a:schemeClr val="accent1"/>
            </a:solidFill>
            <a:ln w="63500" cap="flat" cmpd="sng" algn="ctr">
              <a:solidFill>
                <a:schemeClr val="tx2"/>
              </a:solidFill>
              <a:prstDash val="sysDash"/>
              <a:round/>
              <a:headEnd type="triangle" w="med" len="med"/>
              <a:tailEnd type="triangle"/>
            </a:ln>
            <a:effectLst/>
          </p:spPr>
        </p:cxnSp>
        <p:sp>
          <p:nvSpPr>
            <p:cNvPr id="29" name="Textfeld 28"/>
            <p:cNvSpPr txBox="1"/>
            <p:nvPr/>
          </p:nvSpPr>
          <p:spPr>
            <a:xfrm>
              <a:off x="3006563" y="5191467"/>
              <a:ext cx="1954381" cy="1015663"/>
            </a:xfrm>
            <a:prstGeom prst="rect">
              <a:avLst/>
            </a:prstGeom>
            <a:noFill/>
          </p:spPr>
          <p:txBody>
            <a:bodyPr wrap="none" rtlCol="0">
              <a:spAutoFit/>
            </a:bodyPr>
            <a:lstStyle/>
            <a:p>
              <a:r>
                <a:rPr lang="de-DE" dirty="0" smtClean="0">
                  <a:solidFill>
                    <a:srgbClr val="000000"/>
                  </a:solidFill>
                </a:rPr>
                <a:t>Nicht-</a:t>
              </a:r>
              <a:br>
                <a:rPr lang="de-DE" dirty="0" smtClean="0">
                  <a:solidFill>
                    <a:srgbClr val="000000"/>
                  </a:solidFill>
                </a:rPr>
              </a:br>
              <a:r>
                <a:rPr lang="de-DE" dirty="0" smtClean="0">
                  <a:solidFill>
                    <a:srgbClr val="000000"/>
                  </a:solidFill>
                </a:rPr>
                <a:t>benediktinische</a:t>
              </a:r>
            </a:p>
            <a:p>
              <a:r>
                <a:rPr lang="de-DE" dirty="0" smtClean="0">
                  <a:solidFill>
                    <a:srgbClr val="000000"/>
                  </a:solidFill>
                </a:rPr>
                <a:t>Lehrer</a:t>
              </a:r>
              <a:endParaRPr lang="de-DE" dirty="0">
                <a:solidFill>
                  <a:srgbClr val="000000"/>
                </a:solidFill>
              </a:endParaRPr>
            </a:p>
          </p:txBody>
        </p:sp>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4294" y="4962986"/>
              <a:ext cx="1865914" cy="1399436"/>
            </a:xfrm>
            <a:prstGeom prst="rect">
              <a:avLst/>
            </a:prstGeom>
          </p:spPr>
        </p:pic>
      </p:grpSp>
      <p:grpSp>
        <p:nvGrpSpPr>
          <p:cNvPr id="46" name="Gruppieren 45"/>
          <p:cNvGrpSpPr/>
          <p:nvPr/>
        </p:nvGrpSpPr>
        <p:grpSpPr>
          <a:xfrm>
            <a:off x="5923463" y="4168573"/>
            <a:ext cx="2893598" cy="2216023"/>
            <a:chOff x="5923463" y="4168573"/>
            <a:chExt cx="2893598" cy="2216023"/>
          </a:xfrm>
        </p:grpSpPr>
        <p:sp>
          <p:nvSpPr>
            <p:cNvPr id="9" name="Textfeld 8"/>
            <p:cNvSpPr txBox="1"/>
            <p:nvPr/>
          </p:nvSpPr>
          <p:spPr>
            <a:xfrm>
              <a:off x="6987224" y="4959587"/>
              <a:ext cx="1454244" cy="400110"/>
            </a:xfrm>
            <a:prstGeom prst="rect">
              <a:avLst/>
            </a:prstGeom>
            <a:noFill/>
          </p:spPr>
          <p:txBody>
            <a:bodyPr wrap="none" rtlCol="0">
              <a:spAutoFit/>
            </a:bodyPr>
            <a:lstStyle/>
            <a:p>
              <a:r>
                <a:rPr lang="de-DE" dirty="0" smtClean="0">
                  <a:solidFill>
                    <a:srgbClr val="000000"/>
                  </a:solidFill>
                </a:rPr>
                <a:t>Angestellte</a:t>
              </a:r>
              <a:endParaRPr lang="de-DE" dirty="0">
                <a:solidFill>
                  <a:srgbClr val="000000"/>
                </a:solidFill>
              </a:endParaRPr>
            </a:p>
          </p:txBody>
        </p:sp>
        <p:cxnSp>
          <p:nvCxnSpPr>
            <p:cNvPr id="32" name="Gekrümmte Verbindung 31"/>
            <p:cNvCxnSpPr/>
            <p:nvPr/>
          </p:nvCxnSpPr>
          <p:spPr bwMode="auto">
            <a:xfrm>
              <a:off x="5923463" y="4168573"/>
              <a:ext cx="1060334" cy="945008"/>
            </a:xfrm>
            <a:prstGeom prst="curvedConnector3">
              <a:avLst/>
            </a:prstGeom>
            <a:solidFill>
              <a:schemeClr val="accent1"/>
            </a:solidFill>
            <a:ln w="63500" cap="flat" cmpd="sng" algn="ctr">
              <a:solidFill>
                <a:schemeClr val="tx2"/>
              </a:solidFill>
              <a:prstDash val="sysDash"/>
              <a:round/>
              <a:headEnd type="triangle" w="med" len="med"/>
              <a:tailEnd type="triangle"/>
            </a:ln>
            <a:effectLst/>
          </p:spPr>
        </p:cxnSp>
        <p:pic>
          <p:nvPicPr>
            <p:cNvPr id="38" name="Grafik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6913" y="5359697"/>
              <a:ext cx="1540148" cy="1024899"/>
            </a:xfrm>
            <a:prstGeom prst="rect">
              <a:avLst/>
            </a:prstGeom>
          </p:spPr>
        </p:pic>
      </p:grpSp>
      <p:grpSp>
        <p:nvGrpSpPr>
          <p:cNvPr id="50" name="Gruppieren 49"/>
          <p:cNvGrpSpPr/>
          <p:nvPr/>
        </p:nvGrpSpPr>
        <p:grpSpPr>
          <a:xfrm>
            <a:off x="5933790" y="2398942"/>
            <a:ext cx="3967117" cy="1083076"/>
            <a:chOff x="5933790" y="2398942"/>
            <a:chExt cx="3967117" cy="1083076"/>
          </a:xfrm>
        </p:grpSpPr>
        <p:sp>
          <p:nvSpPr>
            <p:cNvPr id="5" name="Textfeld 4"/>
            <p:cNvSpPr txBox="1"/>
            <p:nvPr/>
          </p:nvSpPr>
          <p:spPr>
            <a:xfrm>
              <a:off x="6609184" y="2708128"/>
              <a:ext cx="627095" cy="400110"/>
            </a:xfrm>
            <a:prstGeom prst="rect">
              <a:avLst/>
            </a:prstGeom>
            <a:noFill/>
          </p:spPr>
          <p:txBody>
            <a:bodyPr wrap="none" rtlCol="0">
              <a:spAutoFit/>
            </a:bodyPr>
            <a:lstStyle/>
            <a:p>
              <a:r>
                <a:rPr lang="de-DE" dirty="0" smtClean="0">
                  <a:solidFill>
                    <a:srgbClr val="000000"/>
                  </a:solidFill>
                </a:rPr>
                <a:t>Kommune</a:t>
              </a:r>
              <a:endParaRPr lang="de-DE" dirty="0">
                <a:solidFill>
                  <a:srgbClr val="000000"/>
                </a:solidFill>
              </a:endParaRPr>
            </a:p>
          </p:txBody>
        </p:sp>
        <p:cxnSp>
          <p:nvCxnSpPr>
            <p:cNvPr id="45" name="Gekrümmte Verbindung 44"/>
            <p:cNvCxnSpPr/>
            <p:nvPr/>
          </p:nvCxnSpPr>
          <p:spPr bwMode="auto">
            <a:xfrm flipV="1">
              <a:off x="5933790" y="3068960"/>
              <a:ext cx="819410" cy="112715"/>
            </a:xfrm>
            <a:prstGeom prst="curvedConnector3">
              <a:avLst>
                <a:gd name="adj1" fmla="val 50000"/>
              </a:avLst>
            </a:prstGeom>
            <a:solidFill>
              <a:schemeClr val="accent1"/>
            </a:solidFill>
            <a:ln w="63500" cap="flat" cmpd="sng" algn="ctr">
              <a:solidFill>
                <a:schemeClr val="tx2"/>
              </a:solidFill>
              <a:prstDash val="sysDash"/>
              <a:round/>
              <a:headEnd type="triangle" w="med" len="med"/>
              <a:tailEnd type="triangle"/>
            </a:ln>
            <a:effectLst/>
          </p:spPr>
        </p:cxnSp>
        <p:pic>
          <p:nvPicPr>
            <p:cNvPr id="42" name="Grafik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66843" y="2398942"/>
              <a:ext cx="1934064" cy="1083076"/>
            </a:xfrm>
            <a:prstGeom prst="rect">
              <a:avLst/>
            </a:prstGeom>
          </p:spPr>
        </p:pic>
      </p:grpSp>
      <p:grpSp>
        <p:nvGrpSpPr>
          <p:cNvPr id="44" name="Gruppieren 43"/>
          <p:cNvGrpSpPr/>
          <p:nvPr/>
        </p:nvGrpSpPr>
        <p:grpSpPr>
          <a:xfrm>
            <a:off x="4714763" y="4263455"/>
            <a:ext cx="2038436" cy="2535687"/>
            <a:chOff x="4714763" y="4263455"/>
            <a:chExt cx="2038436" cy="2535687"/>
          </a:xfrm>
        </p:grpSpPr>
        <p:sp>
          <p:nvSpPr>
            <p:cNvPr id="7" name="Textfeld 6"/>
            <p:cNvSpPr txBox="1"/>
            <p:nvPr/>
          </p:nvSpPr>
          <p:spPr>
            <a:xfrm>
              <a:off x="5013748" y="5084622"/>
              <a:ext cx="1667444" cy="707886"/>
            </a:xfrm>
            <a:prstGeom prst="rect">
              <a:avLst/>
            </a:prstGeom>
            <a:noFill/>
          </p:spPr>
          <p:txBody>
            <a:bodyPr wrap="none" rtlCol="0">
              <a:spAutoFit/>
            </a:bodyPr>
            <a:lstStyle/>
            <a:p>
              <a:pPr algn="r"/>
              <a:r>
                <a:rPr lang="de-DE" dirty="0" smtClean="0">
                  <a:solidFill>
                    <a:srgbClr val="000000"/>
                  </a:solidFill>
                </a:rPr>
                <a:t>Absolventen/</a:t>
              </a:r>
              <a:r>
                <a:rPr dirty="0"/>
                <a:t/>
              </a:r>
              <a:br>
                <a:rPr dirty="0"/>
              </a:br>
              <a:r>
                <a:rPr lang="de-DE" dirty="0" smtClean="0">
                  <a:solidFill>
                    <a:srgbClr val="000000"/>
                  </a:solidFill>
                </a:rPr>
                <a:t>Förderer</a:t>
              </a:r>
              <a:endParaRPr lang="de-DE" dirty="0">
                <a:solidFill>
                  <a:srgbClr val="000000"/>
                </a:solidFill>
              </a:endParaRPr>
            </a:p>
          </p:txBody>
        </p:sp>
        <p:cxnSp>
          <p:nvCxnSpPr>
            <p:cNvPr id="33" name="Gekrümmte Verbindung 32"/>
            <p:cNvCxnSpPr/>
            <p:nvPr/>
          </p:nvCxnSpPr>
          <p:spPr bwMode="auto">
            <a:xfrm>
              <a:off x="4714763" y="4263455"/>
              <a:ext cx="958319" cy="677715"/>
            </a:xfrm>
            <a:prstGeom prst="curvedConnector3">
              <a:avLst>
                <a:gd name="adj1" fmla="val 50000"/>
              </a:avLst>
            </a:prstGeom>
            <a:solidFill>
              <a:schemeClr val="accent1"/>
            </a:solidFill>
            <a:ln w="63500" cap="flat" cmpd="sng" algn="ctr">
              <a:solidFill>
                <a:schemeClr val="tx2"/>
              </a:solidFill>
              <a:prstDash val="sysDash"/>
              <a:round/>
              <a:headEnd type="triangle" w="med" len="med"/>
              <a:tailEnd type="triangle"/>
            </a:ln>
            <a:effectLst/>
          </p:spPr>
        </p:cxnSp>
        <p:pic>
          <p:nvPicPr>
            <p:cNvPr id="25" name="Grafik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69456" y="5725910"/>
              <a:ext cx="1583743" cy="1073232"/>
            </a:xfrm>
            <a:prstGeom prst="rect">
              <a:avLst/>
            </a:prstGeom>
          </p:spPr>
        </p:pic>
      </p:grpSp>
      <p:grpSp>
        <p:nvGrpSpPr>
          <p:cNvPr id="53" name="Gruppieren 52"/>
          <p:cNvGrpSpPr/>
          <p:nvPr/>
        </p:nvGrpSpPr>
        <p:grpSpPr>
          <a:xfrm>
            <a:off x="3763911" y="2752964"/>
            <a:ext cx="2039433" cy="1449071"/>
            <a:chOff x="3763911" y="2752964"/>
            <a:chExt cx="2039433" cy="1449071"/>
          </a:xfrm>
        </p:grpSpPr>
        <p:pic>
          <p:nvPicPr>
            <p:cNvPr id="5123"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63911" y="2752964"/>
              <a:ext cx="2039433" cy="144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feld 51"/>
            <p:cNvSpPr txBox="1"/>
            <p:nvPr/>
          </p:nvSpPr>
          <p:spPr>
            <a:xfrm>
              <a:off x="3943209" y="2778556"/>
              <a:ext cx="1539204" cy="400110"/>
            </a:xfrm>
            <a:prstGeom prst="rect">
              <a:avLst/>
            </a:prstGeom>
            <a:noFill/>
          </p:spPr>
          <p:txBody>
            <a:bodyPr wrap="none" rtlCol="0">
              <a:spAutoFit/>
            </a:bodyPr>
            <a:lstStyle/>
            <a:p>
              <a:r>
                <a:rPr lang="de-DE" b="1" dirty="0" smtClean="0">
                  <a:solidFill>
                    <a:srgbClr val="FFFFFF"/>
                  </a:solidFill>
                </a:rPr>
                <a:t>Die Schule</a:t>
              </a:r>
              <a:endParaRPr lang="de-DE" b="1" dirty="0">
                <a:solidFill>
                  <a:srgbClr val="FFFFFF"/>
                </a:solidFill>
              </a:endParaRPr>
            </a:p>
          </p:txBody>
        </p:sp>
      </p:grpSp>
    </p:spTree>
    <p:extLst>
      <p:ext uri="{BB962C8B-B14F-4D97-AF65-F5344CB8AC3E}">
        <p14:creationId xmlns:p14="http://schemas.microsoft.com/office/powerpoint/2010/main" val="540232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184150" y="77788"/>
            <a:ext cx="9721850" cy="6780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dirty="0"/>
          </a:p>
        </p:txBody>
      </p:sp>
      <p:sp>
        <p:nvSpPr>
          <p:cNvPr id="131075" name="Rectangle 3"/>
          <p:cNvSpPr>
            <a:spLocks noChangeArrowheads="1"/>
          </p:cNvSpPr>
          <p:nvPr/>
        </p:nvSpPr>
        <p:spPr bwMode="auto">
          <a:xfrm>
            <a:off x="85725" y="90488"/>
            <a:ext cx="95265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CH" dirty="0"/>
          </a:p>
        </p:txBody>
      </p:sp>
      <p:pic>
        <p:nvPicPr>
          <p:cNvPr id="131076" name="Picture 4" descr="~AUT0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6413" y="131763"/>
            <a:ext cx="4016375"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877" name="Rectangle 5"/>
          <p:cNvSpPr>
            <a:spLocks noChangeArrowheads="1"/>
          </p:cNvSpPr>
          <p:nvPr/>
        </p:nvSpPr>
        <p:spPr bwMode="auto">
          <a:xfrm>
            <a:off x="2144713" y="1557338"/>
            <a:ext cx="5472112" cy="53006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de-DE" dirty="0">
              <a:solidFill>
                <a:schemeClr val="bg1"/>
              </a:solidFill>
            </a:endParaRPr>
          </a:p>
        </p:txBody>
      </p:sp>
    </p:spTree>
    <p:extLst>
      <p:ext uri="{BB962C8B-B14F-4D97-AF65-F5344CB8AC3E}">
        <p14:creationId xmlns:p14="http://schemas.microsoft.com/office/powerpoint/2010/main" val="288002564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xit" presetSubtype="4" fill="hold" grpId="0" nodeType="clickEffect">
                                  <p:stCondLst>
                                    <p:cond delay="0"/>
                                  </p:stCondLst>
                                  <p:childTnLst>
                                    <p:anim calcmode="lin" valueType="num">
                                      <p:cBhvr additive="base">
                                        <p:cTn id="6" dur="5000"/>
                                        <p:tgtEl>
                                          <p:spTgt spid="1743877"/>
                                        </p:tgtEl>
                                        <p:attrNameLst>
                                          <p:attrName>ppt_x</p:attrName>
                                        </p:attrNameLst>
                                      </p:cBhvr>
                                      <p:tavLst>
                                        <p:tav tm="0">
                                          <p:val>
                                            <p:strVal val="ppt_x"/>
                                          </p:val>
                                        </p:tav>
                                        <p:tav tm="100000">
                                          <p:val>
                                            <p:strVal val="ppt_x"/>
                                          </p:val>
                                        </p:tav>
                                      </p:tavLst>
                                    </p:anim>
                                    <p:anim calcmode="lin" valueType="num">
                                      <p:cBhvr additive="base">
                                        <p:cTn id="7" dur="5000"/>
                                        <p:tgtEl>
                                          <p:spTgt spid="1743877"/>
                                        </p:tgtEl>
                                        <p:attrNameLst>
                                          <p:attrName>ppt_y</p:attrName>
                                        </p:attrNameLst>
                                      </p:cBhvr>
                                      <p:tavLst>
                                        <p:tav tm="0">
                                          <p:val>
                                            <p:strVal val="ppt_y"/>
                                          </p:val>
                                        </p:tav>
                                        <p:tav tm="100000">
                                          <p:val>
                                            <p:strVal val="1+ppt_h/2"/>
                                          </p:val>
                                        </p:tav>
                                      </p:tavLst>
                                    </p:anim>
                                    <p:set>
                                      <p:cBhvr>
                                        <p:cTn id="8" dur="1" fill="hold">
                                          <p:stCondLst>
                                            <p:cond delay="4999"/>
                                          </p:stCondLst>
                                        </p:cTn>
                                        <p:tgtEl>
                                          <p:spTgt spid="17438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87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Viele Strategien erblicken niemals das Licht der Welt</a:t>
            </a:r>
            <a:endParaRPr lang="de-DE" noProof="0" dirty="0"/>
          </a:p>
        </p:txBody>
      </p:sp>
      <p:sp>
        <p:nvSpPr>
          <p:cNvPr id="3" name="Text Box 5"/>
          <p:cNvSpPr txBox="1">
            <a:spLocks noChangeArrowheads="1"/>
          </p:cNvSpPr>
          <p:nvPr/>
        </p:nvSpPr>
        <p:spPr bwMode="auto">
          <a:xfrm>
            <a:off x="209550" y="1124744"/>
            <a:ext cx="9345616" cy="5170646"/>
          </a:xfrm>
          <a:prstGeom prst="rect">
            <a:avLst/>
          </a:prstGeom>
          <a:noFill/>
          <a:ln w="12700">
            <a:noFill/>
            <a:miter lim="800000"/>
            <a:headEnd/>
            <a:tailEnd/>
          </a:ln>
        </p:spPr>
        <p:txBody>
          <a:bodyPr wrap="square">
            <a:spAutoFit/>
          </a:bodyPr>
          <a:lstStyle/>
          <a:p>
            <a:pPr marL="449263" indent="-449263">
              <a:spcBef>
                <a:spcPct val="50000"/>
              </a:spcBef>
              <a:buClr>
                <a:srgbClr val="99CC00"/>
              </a:buClr>
              <a:buSzPct val="200000"/>
              <a:buFont typeface="Arial" panose="020B0604020202020204" pitchFamily="34" charset="0"/>
              <a:buChar char="•"/>
            </a:pPr>
            <a:r>
              <a:rPr lang="de-DE" dirty="0">
                <a:solidFill>
                  <a:srgbClr val="000000"/>
                </a:solidFill>
              </a:rPr>
              <a:t>60 % sagen, ihre Umsetzung ist unzureichend;</a:t>
            </a:r>
            <a:r>
              <a:rPr dirty="0"/>
              <a:t/>
            </a:r>
            <a:br>
              <a:rPr dirty="0"/>
            </a:br>
            <a:r>
              <a:rPr lang="de-DE" dirty="0">
                <a:solidFill>
                  <a:srgbClr val="000000"/>
                </a:solidFill>
              </a:rPr>
              <a:t>Diesen Unternehmen gelingt es nicht, ihre Entscheidungen wirksam in </a:t>
            </a:r>
            <a:r>
              <a:rPr lang="de-DE" dirty="0" smtClean="0">
                <a:solidFill>
                  <a:srgbClr val="000000"/>
                </a:solidFill>
              </a:rPr>
              <a:t>die Tat umzusetzen</a:t>
            </a:r>
            <a:r>
              <a:rPr lang="de-DE" dirty="0">
                <a:solidFill>
                  <a:srgbClr val="000000"/>
                </a:solidFill>
              </a:rPr>
              <a:t>.</a:t>
            </a:r>
            <a:r>
              <a:rPr dirty="0"/>
              <a:t/>
            </a:r>
            <a:br>
              <a:rPr dirty="0"/>
            </a:br>
            <a:r>
              <a:rPr lang="de-DE" dirty="0">
                <a:solidFill>
                  <a:srgbClr val="000000"/>
                </a:solidFill>
              </a:rPr>
              <a:t>Ein Unternehmen muss jedoch zeigen, dass es seine Versprechen gegenüber den Interessengruppen auch ausführen kann.</a:t>
            </a:r>
          </a:p>
          <a:p>
            <a:pPr marL="449263" indent="-449263">
              <a:spcBef>
                <a:spcPct val="50000"/>
              </a:spcBef>
              <a:buClr>
                <a:srgbClr val="99CC00"/>
              </a:buClr>
              <a:buSzPct val="200000"/>
              <a:buFont typeface="Arial" panose="020B0604020202020204" pitchFamily="34" charset="0"/>
              <a:buChar char="•"/>
            </a:pPr>
            <a:r>
              <a:rPr lang="de-DE" dirty="0">
                <a:solidFill>
                  <a:srgbClr val="000000"/>
                </a:solidFill>
              </a:rPr>
              <a:t>Vielleicht ist die verbreitete Unfähigkeit zur Umsetzung von Strategien ein Anzeichen dafür, dass die anerkannten Ansätze zur Strategiefindung nicht so gut sind wie viele meinen.</a:t>
            </a:r>
            <a:r>
              <a:rPr dirty="0"/>
              <a:t/>
            </a:r>
            <a:br>
              <a:rPr dirty="0"/>
            </a:br>
            <a:r>
              <a:rPr lang="de-DE" dirty="0">
                <a:solidFill>
                  <a:srgbClr val="000000"/>
                </a:solidFill>
              </a:rPr>
              <a:t>&gt; </a:t>
            </a:r>
            <a:r>
              <a:rPr lang="de-DE" dirty="0" smtClean="0">
                <a:solidFill>
                  <a:srgbClr val="000000"/>
                </a:solidFill>
              </a:rPr>
              <a:t>So </a:t>
            </a:r>
            <a:r>
              <a:rPr lang="de-DE" dirty="0">
                <a:solidFill>
                  <a:srgbClr val="000000"/>
                </a:solidFill>
              </a:rPr>
              <a:t>fördert z. B. eine frühzeitige Einbindung der Menschen beim Erarbeiten und Diskutieren strategischer Möglichkeiten </a:t>
            </a:r>
            <a:r>
              <a:rPr lang="de-DE" dirty="0" smtClean="0">
                <a:solidFill>
                  <a:srgbClr val="000000"/>
                </a:solidFill>
              </a:rPr>
              <a:t>die Einsatzbereitschaft.</a:t>
            </a:r>
            <a:endParaRPr lang="de-DE" dirty="0">
              <a:solidFill>
                <a:srgbClr val="000000"/>
              </a:solidFill>
            </a:endParaRPr>
          </a:p>
          <a:p>
            <a:pPr marL="449263" indent="-449263" fontAlgn="base">
              <a:spcBef>
                <a:spcPct val="50000"/>
              </a:spcBef>
              <a:spcAft>
                <a:spcPct val="0"/>
              </a:spcAft>
              <a:buClr>
                <a:srgbClr val="99CC00"/>
              </a:buClr>
              <a:buSzPct val="200000"/>
              <a:buFont typeface="Arial" panose="020B0604020202020204" pitchFamily="34" charset="0"/>
              <a:buChar char="•"/>
            </a:pPr>
            <a:r>
              <a:rPr lang="de-DE" dirty="0" smtClean="0">
                <a:solidFill>
                  <a:srgbClr val="000000"/>
                </a:solidFill>
              </a:rPr>
              <a:t>Die Umsetzung muss bereits bei der Ausarbeitung berücksichtigt werden: </a:t>
            </a:r>
            <a:r>
              <a:rPr dirty="0"/>
              <a:t/>
            </a:r>
            <a:br>
              <a:rPr dirty="0"/>
            </a:br>
            <a:r>
              <a:rPr lang="de-DE" dirty="0" smtClean="0">
                <a:solidFill>
                  <a:srgbClr val="000000"/>
                </a:solidFill>
              </a:rPr>
              <a:t>Lässt sich die Strategie umsetzen? Können wir sie mit überschaubarem Risiko verwirklichen? Wie bringen wir die Menschen dazu, sich dafür einzusetzen? usw.</a:t>
            </a:r>
            <a:endParaRPr lang="de-DE" dirty="0">
              <a:solidFill>
                <a:srgbClr val="000000"/>
              </a:solidFill>
            </a:endParaRPr>
          </a:p>
          <a:p>
            <a:pPr marL="449263" indent="-449263" fontAlgn="base">
              <a:spcBef>
                <a:spcPct val="50000"/>
              </a:spcBef>
              <a:spcAft>
                <a:spcPct val="0"/>
              </a:spcAft>
              <a:buClr>
                <a:srgbClr val="99CC00"/>
              </a:buClr>
              <a:buSzPct val="200000"/>
              <a:buFont typeface="Arial" panose="020B0604020202020204" pitchFamily="34" charset="0"/>
              <a:buChar char="•"/>
            </a:pPr>
            <a:r>
              <a:rPr lang="de-DE" i="1" dirty="0" smtClean="0">
                <a:solidFill>
                  <a:srgbClr val="000000"/>
                </a:solidFill>
              </a:rPr>
              <a:t>Wie werden aus einer neuen Strategie konkrete Wettbewerbserfolge?</a:t>
            </a:r>
            <a:r>
              <a:rPr lang="de-DE" dirty="0" smtClean="0"/>
              <a:t> </a:t>
            </a:r>
            <a:endParaRPr lang="de-DE" dirty="0" smtClean="0">
              <a:solidFill>
                <a:srgbClr val="000000"/>
              </a:solidFill>
            </a:endParaRPr>
          </a:p>
        </p:txBody>
      </p:sp>
    </p:spTree>
    <p:extLst>
      <p:ext uri="{BB962C8B-B14F-4D97-AF65-F5344CB8AC3E}">
        <p14:creationId xmlns:p14="http://schemas.microsoft.com/office/powerpoint/2010/main" val="3459211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564688" cy="656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dirty="0">
              <a:latin typeface="Times New Roman" pitchFamily="18" charset="0"/>
            </a:endParaRPr>
          </a:p>
        </p:txBody>
      </p:sp>
      <p:pic>
        <p:nvPicPr>
          <p:cNvPr id="20483" name="Picture 3" descr="~AUT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3" y="1978025"/>
            <a:ext cx="89947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1271588" y="4159250"/>
            <a:ext cx="780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400" dirty="0"/>
              <a:t>A</a:t>
            </a:r>
            <a:r>
              <a:rPr lang="en-US" sz="2400" dirty="0"/>
              <a:t>	</a:t>
            </a:r>
            <a:r>
              <a:rPr lang="de-DE" sz="2400" dirty="0"/>
              <a:t> B</a:t>
            </a:r>
            <a:r>
              <a:rPr lang="en-US" sz="2400" dirty="0"/>
              <a:t>	</a:t>
            </a:r>
            <a:r>
              <a:rPr lang="de-DE" sz="2400" dirty="0"/>
              <a:t>  C</a:t>
            </a:r>
            <a:r>
              <a:rPr lang="en-US" sz="2400" dirty="0"/>
              <a:t>	</a:t>
            </a:r>
            <a:r>
              <a:rPr lang="de-DE" sz="2400" dirty="0"/>
              <a:t>     D</a:t>
            </a:r>
            <a:r>
              <a:rPr lang="en-US" sz="2400" dirty="0"/>
              <a:t>	</a:t>
            </a:r>
            <a:r>
              <a:rPr lang="de-DE" sz="2400" dirty="0"/>
              <a:t>       E</a:t>
            </a:r>
            <a:r>
              <a:rPr lang="en-US" sz="2400" dirty="0"/>
              <a:t>	</a:t>
            </a:r>
            <a:r>
              <a:rPr lang="de-DE" sz="2400" dirty="0"/>
              <a:t>         F           G</a:t>
            </a:r>
            <a:r>
              <a:rPr lang="en-US" sz="2400" dirty="0"/>
              <a:t>	</a:t>
            </a:r>
            <a:r>
              <a:rPr lang="de-DE" sz="2400" dirty="0"/>
              <a:t> H</a:t>
            </a:r>
          </a:p>
        </p:txBody>
      </p:sp>
      <p:sp>
        <p:nvSpPr>
          <p:cNvPr id="20485" name="Rectangle 5"/>
          <p:cNvSpPr>
            <a:spLocks noChangeArrowheads="1"/>
          </p:cNvSpPr>
          <p:nvPr/>
        </p:nvSpPr>
        <p:spPr bwMode="auto">
          <a:xfrm>
            <a:off x="52388" y="6381750"/>
            <a:ext cx="9847262" cy="4556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de-CH" dirty="0"/>
          </a:p>
        </p:txBody>
      </p:sp>
      <p:sp>
        <p:nvSpPr>
          <p:cNvPr id="1600518" name="Rectangle 6"/>
          <p:cNvSpPr>
            <a:spLocks noChangeArrowheads="1"/>
          </p:cNvSpPr>
          <p:nvPr/>
        </p:nvSpPr>
        <p:spPr bwMode="auto">
          <a:xfrm>
            <a:off x="8364538" y="1600200"/>
            <a:ext cx="1084262"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19" name="Rectangle 7"/>
          <p:cNvSpPr>
            <a:spLocks noChangeArrowheads="1"/>
          </p:cNvSpPr>
          <p:nvPr/>
        </p:nvSpPr>
        <p:spPr bwMode="auto">
          <a:xfrm>
            <a:off x="7292975" y="1600200"/>
            <a:ext cx="1081088"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20" name="Rectangle 8"/>
          <p:cNvSpPr>
            <a:spLocks noChangeArrowheads="1"/>
          </p:cNvSpPr>
          <p:nvPr/>
        </p:nvSpPr>
        <p:spPr bwMode="auto">
          <a:xfrm>
            <a:off x="6218238"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21" name="Rectangle 9"/>
          <p:cNvSpPr>
            <a:spLocks noChangeArrowheads="1"/>
          </p:cNvSpPr>
          <p:nvPr/>
        </p:nvSpPr>
        <p:spPr bwMode="auto">
          <a:xfrm>
            <a:off x="5145088"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22" name="Rectangle 10"/>
          <p:cNvSpPr>
            <a:spLocks noChangeArrowheads="1"/>
          </p:cNvSpPr>
          <p:nvPr/>
        </p:nvSpPr>
        <p:spPr bwMode="auto">
          <a:xfrm>
            <a:off x="4070350"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23" name="Rectangle 11"/>
          <p:cNvSpPr>
            <a:spLocks noChangeArrowheads="1"/>
          </p:cNvSpPr>
          <p:nvPr/>
        </p:nvSpPr>
        <p:spPr bwMode="auto">
          <a:xfrm>
            <a:off x="2997200"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24" name="Rectangle 12"/>
          <p:cNvSpPr>
            <a:spLocks noChangeArrowheads="1"/>
          </p:cNvSpPr>
          <p:nvPr/>
        </p:nvSpPr>
        <p:spPr bwMode="auto">
          <a:xfrm>
            <a:off x="1924050" y="1600200"/>
            <a:ext cx="1081088"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0525" name="Rectangle 13"/>
          <p:cNvSpPr>
            <a:spLocks noChangeArrowheads="1"/>
          </p:cNvSpPr>
          <p:nvPr/>
        </p:nvSpPr>
        <p:spPr bwMode="auto">
          <a:xfrm>
            <a:off x="849313" y="1600200"/>
            <a:ext cx="1084262"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20494" name="Rectangle 14"/>
          <p:cNvSpPr>
            <a:spLocks noChangeArrowheads="1"/>
          </p:cNvSpPr>
          <p:nvPr/>
        </p:nvSpPr>
        <p:spPr bwMode="auto">
          <a:xfrm>
            <a:off x="9423400"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20495" name="Rectangle 15"/>
          <p:cNvSpPr>
            <a:spLocks noChangeArrowheads="1"/>
          </p:cNvSpPr>
          <p:nvPr/>
        </p:nvSpPr>
        <p:spPr bwMode="auto">
          <a:xfrm>
            <a:off x="-242888" y="1600200"/>
            <a:ext cx="1082676"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 name="Titel 1"/>
          <p:cNvSpPr txBox="1">
            <a:spLocks/>
          </p:cNvSpPr>
          <p:nvPr/>
        </p:nvSpPr>
        <p:spPr>
          <a:xfrm>
            <a:off x="193677" y="190500"/>
            <a:ext cx="9361489" cy="646113"/>
          </a:xfrm>
          <a:prstGeom prst="rect">
            <a:avLst/>
          </a:prstGeom>
        </p:spPr>
        <p:txBody>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de-DE" kern="0" dirty="0" smtClean="0"/>
              <a:t>(1) Althergebrachte Denkweisen in Frage stellen</a:t>
            </a:r>
            <a:endParaRPr lang="de-DE" kern="0" dirty="0"/>
          </a:p>
        </p:txBody>
      </p:sp>
    </p:spTree>
    <p:extLst>
      <p:ext uri="{BB962C8B-B14F-4D97-AF65-F5344CB8AC3E}">
        <p14:creationId xmlns:p14="http://schemas.microsoft.com/office/powerpoint/2010/main" val="2638896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2" fill="hold" grpId="0" nodeType="clickEffect">
                                  <p:stCondLst>
                                    <p:cond delay="0"/>
                                  </p:stCondLst>
                                  <p:childTnLst>
                                    <p:anim calcmode="lin" valueType="num">
                                      <p:cBhvr additive="base">
                                        <p:cTn id="6" dur="3000"/>
                                        <p:tgtEl>
                                          <p:spTgt spid="1600525"/>
                                        </p:tgtEl>
                                        <p:attrNameLst>
                                          <p:attrName>ppt_x</p:attrName>
                                        </p:attrNameLst>
                                      </p:cBhvr>
                                      <p:tavLst>
                                        <p:tav tm="0">
                                          <p:val>
                                            <p:strVal val="ppt_x"/>
                                          </p:val>
                                        </p:tav>
                                        <p:tav tm="100000">
                                          <p:val>
                                            <p:strVal val="1+ppt_w/2"/>
                                          </p:val>
                                        </p:tav>
                                      </p:tavLst>
                                    </p:anim>
                                    <p:anim calcmode="lin" valueType="num">
                                      <p:cBhvr additive="base">
                                        <p:cTn id="7" dur="3000"/>
                                        <p:tgtEl>
                                          <p:spTgt spid="1600525"/>
                                        </p:tgtEl>
                                        <p:attrNameLst>
                                          <p:attrName>ppt_y</p:attrName>
                                        </p:attrNameLst>
                                      </p:cBhvr>
                                      <p:tavLst>
                                        <p:tav tm="0">
                                          <p:val>
                                            <p:strVal val="ppt_y"/>
                                          </p:val>
                                        </p:tav>
                                        <p:tav tm="100000">
                                          <p:val>
                                            <p:strVal val="ppt_y"/>
                                          </p:val>
                                        </p:tav>
                                      </p:tavLst>
                                    </p:anim>
                                    <p:set>
                                      <p:cBhvr>
                                        <p:cTn id="8" dur="1" fill="hold">
                                          <p:stCondLst>
                                            <p:cond delay="2999"/>
                                          </p:stCondLst>
                                        </p:cTn>
                                        <p:tgtEl>
                                          <p:spTgt spid="1600525"/>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0" nodeType="clickEffect">
                                  <p:stCondLst>
                                    <p:cond delay="0"/>
                                  </p:stCondLst>
                                  <p:childTnLst>
                                    <p:anim calcmode="lin" valueType="num">
                                      <p:cBhvr additive="base">
                                        <p:cTn id="12" dur="3000"/>
                                        <p:tgtEl>
                                          <p:spTgt spid="1600524"/>
                                        </p:tgtEl>
                                        <p:attrNameLst>
                                          <p:attrName>ppt_x</p:attrName>
                                        </p:attrNameLst>
                                      </p:cBhvr>
                                      <p:tavLst>
                                        <p:tav tm="0">
                                          <p:val>
                                            <p:strVal val="ppt_x"/>
                                          </p:val>
                                        </p:tav>
                                        <p:tav tm="100000">
                                          <p:val>
                                            <p:strVal val="1+ppt_w/2"/>
                                          </p:val>
                                        </p:tav>
                                      </p:tavLst>
                                    </p:anim>
                                    <p:anim calcmode="lin" valueType="num">
                                      <p:cBhvr additive="base">
                                        <p:cTn id="13" dur="3000"/>
                                        <p:tgtEl>
                                          <p:spTgt spid="1600524"/>
                                        </p:tgtEl>
                                        <p:attrNameLst>
                                          <p:attrName>ppt_y</p:attrName>
                                        </p:attrNameLst>
                                      </p:cBhvr>
                                      <p:tavLst>
                                        <p:tav tm="0">
                                          <p:val>
                                            <p:strVal val="ppt_y"/>
                                          </p:val>
                                        </p:tav>
                                        <p:tav tm="100000">
                                          <p:val>
                                            <p:strVal val="ppt_y"/>
                                          </p:val>
                                        </p:tav>
                                      </p:tavLst>
                                    </p:anim>
                                    <p:set>
                                      <p:cBhvr>
                                        <p:cTn id="14" dur="1" fill="hold">
                                          <p:stCondLst>
                                            <p:cond delay="2999"/>
                                          </p:stCondLst>
                                        </p:cTn>
                                        <p:tgtEl>
                                          <p:spTgt spid="160052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2" fill="hold" grpId="0" nodeType="clickEffect">
                                  <p:stCondLst>
                                    <p:cond delay="0"/>
                                  </p:stCondLst>
                                  <p:childTnLst>
                                    <p:anim calcmode="lin" valueType="num">
                                      <p:cBhvr additive="base">
                                        <p:cTn id="18" dur="3000"/>
                                        <p:tgtEl>
                                          <p:spTgt spid="1600523"/>
                                        </p:tgtEl>
                                        <p:attrNameLst>
                                          <p:attrName>ppt_x</p:attrName>
                                        </p:attrNameLst>
                                      </p:cBhvr>
                                      <p:tavLst>
                                        <p:tav tm="0">
                                          <p:val>
                                            <p:strVal val="ppt_x"/>
                                          </p:val>
                                        </p:tav>
                                        <p:tav tm="100000">
                                          <p:val>
                                            <p:strVal val="1+ppt_w/2"/>
                                          </p:val>
                                        </p:tav>
                                      </p:tavLst>
                                    </p:anim>
                                    <p:anim calcmode="lin" valueType="num">
                                      <p:cBhvr additive="base">
                                        <p:cTn id="19" dur="3000"/>
                                        <p:tgtEl>
                                          <p:spTgt spid="1600523"/>
                                        </p:tgtEl>
                                        <p:attrNameLst>
                                          <p:attrName>ppt_y</p:attrName>
                                        </p:attrNameLst>
                                      </p:cBhvr>
                                      <p:tavLst>
                                        <p:tav tm="0">
                                          <p:val>
                                            <p:strVal val="ppt_y"/>
                                          </p:val>
                                        </p:tav>
                                        <p:tav tm="100000">
                                          <p:val>
                                            <p:strVal val="ppt_y"/>
                                          </p:val>
                                        </p:tav>
                                      </p:tavLst>
                                    </p:anim>
                                    <p:set>
                                      <p:cBhvr>
                                        <p:cTn id="20" dur="1" fill="hold">
                                          <p:stCondLst>
                                            <p:cond delay="2999"/>
                                          </p:stCondLst>
                                        </p:cTn>
                                        <p:tgtEl>
                                          <p:spTgt spid="1600523"/>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2" fill="hold" grpId="0" nodeType="clickEffect">
                                  <p:stCondLst>
                                    <p:cond delay="0"/>
                                  </p:stCondLst>
                                  <p:childTnLst>
                                    <p:anim calcmode="lin" valueType="num">
                                      <p:cBhvr additive="base">
                                        <p:cTn id="24" dur="3000"/>
                                        <p:tgtEl>
                                          <p:spTgt spid="1600522"/>
                                        </p:tgtEl>
                                        <p:attrNameLst>
                                          <p:attrName>ppt_x</p:attrName>
                                        </p:attrNameLst>
                                      </p:cBhvr>
                                      <p:tavLst>
                                        <p:tav tm="0">
                                          <p:val>
                                            <p:strVal val="ppt_x"/>
                                          </p:val>
                                        </p:tav>
                                        <p:tav tm="100000">
                                          <p:val>
                                            <p:strVal val="1+ppt_w/2"/>
                                          </p:val>
                                        </p:tav>
                                      </p:tavLst>
                                    </p:anim>
                                    <p:anim calcmode="lin" valueType="num">
                                      <p:cBhvr additive="base">
                                        <p:cTn id="25" dur="3000"/>
                                        <p:tgtEl>
                                          <p:spTgt spid="1600522"/>
                                        </p:tgtEl>
                                        <p:attrNameLst>
                                          <p:attrName>ppt_y</p:attrName>
                                        </p:attrNameLst>
                                      </p:cBhvr>
                                      <p:tavLst>
                                        <p:tav tm="0">
                                          <p:val>
                                            <p:strVal val="ppt_y"/>
                                          </p:val>
                                        </p:tav>
                                        <p:tav tm="100000">
                                          <p:val>
                                            <p:strVal val="ppt_y"/>
                                          </p:val>
                                        </p:tav>
                                      </p:tavLst>
                                    </p:anim>
                                    <p:set>
                                      <p:cBhvr>
                                        <p:cTn id="26" dur="1" fill="hold">
                                          <p:stCondLst>
                                            <p:cond delay="2999"/>
                                          </p:stCondLst>
                                        </p:cTn>
                                        <p:tgtEl>
                                          <p:spTgt spid="1600522"/>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2" fill="hold" grpId="0" nodeType="clickEffect">
                                  <p:stCondLst>
                                    <p:cond delay="0"/>
                                  </p:stCondLst>
                                  <p:childTnLst>
                                    <p:anim calcmode="lin" valueType="num">
                                      <p:cBhvr additive="base">
                                        <p:cTn id="30" dur="3000"/>
                                        <p:tgtEl>
                                          <p:spTgt spid="1600521"/>
                                        </p:tgtEl>
                                        <p:attrNameLst>
                                          <p:attrName>ppt_x</p:attrName>
                                        </p:attrNameLst>
                                      </p:cBhvr>
                                      <p:tavLst>
                                        <p:tav tm="0">
                                          <p:val>
                                            <p:strVal val="ppt_x"/>
                                          </p:val>
                                        </p:tav>
                                        <p:tav tm="100000">
                                          <p:val>
                                            <p:strVal val="1+ppt_w/2"/>
                                          </p:val>
                                        </p:tav>
                                      </p:tavLst>
                                    </p:anim>
                                    <p:anim calcmode="lin" valueType="num">
                                      <p:cBhvr additive="base">
                                        <p:cTn id="31" dur="3000"/>
                                        <p:tgtEl>
                                          <p:spTgt spid="1600521"/>
                                        </p:tgtEl>
                                        <p:attrNameLst>
                                          <p:attrName>ppt_y</p:attrName>
                                        </p:attrNameLst>
                                      </p:cBhvr>
                                      <p:tavLst>
                                        <p:tav tm="0">
                                          <p:val>
                                            <p:strVal val="ppt_y"/>
                                          </p:val>
                                        </p:tav>
                                        <p:tav tm="100000">
                                          <p:val>
                                            <p:strVal val="ppt_y"/>
                                          </p:val>
                                        </p:tav>
                                      </p:tavLst>
                                    </p:anim>
                                    <p:set>
                                      <p:cBhvr>
                                        <p:cTn id="32" dur="1" fill="hold">
                                          <p:stCondLst>
                                            <p:cond delay="2999"/>
                                          </p:stCondLst>
                                        </p:cTn>
                                        <p:tgtEl>
                                          <p:spTgt spid="1600521"/>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2" fill="hold" grpId="0" nodeType="clickEffect">
                                  <p:stCondLst>
                                    <p:cond delay="0"/>
                                  </p:stCondLst>
                                  <p:childTnLst>
                                    <p:anim calcmode="lin" valueType="num">
                                      <p:cBhvr additive="base">
                                        <p:cTn id="36" dur="3000"/>
                                        <p:tgtEl>
                                          <p:spTgt spid="1600520"/>
                                        </p:tgtEl>
                                        <p:attrNameLst>
                                          <p:attrName>ppt_x</p:attrName>
                                        </p:attrNameLst>
                                      </p:cBhvr>
                                      <p:tavLst>
                                        <p:tav tm="0">
                                          <p:val>
                                            <p:strVal val="ppt_x"/>
                                          </p:val>
                                        </p:tav>
                                        <p:tav tm="100000">
                                          <p:val>
                                            <p:strVal val="1+ppt_w/2"/>
                                          </p:val>
                                        </p:tav>
                                      </p:tavLst>
                                    </p:anim>
                                    <p:anim calcmode="lin" valueType="num">
                                      <p:cBhvr additive="base">
                                        <p:cTn id="37" dur="3000"/>
                                        <p:tgtEl>
                                          <p:spTgt spid="1600520"/>
                                        </p:tgtEl>
                                        <p:attrNameLst>
                                          <p:attrName>ppt_y</p:attrName>
                                        </p:attrNameLst>
                                      </p:cBhvr>
                                      <p:tavLst>
                                        <p:tav tm="0">
                                          <p:val>
                                            <p:strVal val="ppt_y"/>
                                          </p:val>
                                        </p:tav>
                                        <p:tav tm="100000">
                                          <p:val>
                                            <p:strVal val="ppt_y"/>
                                          </p:val>
                                        </p:tav>
                                      </p:tavLst>
                                    </p:anim>
                                    <p:set>
                                      <p:cBhvr>
                                        <p:cTn id="38" dur="1" fill="hold">
                                          <p:stCondLst>
                                            <p:cond delay="2999"/>
                                          </p:stCondLst>
                                        </p:cTn>
                                        <p:tgtEl>
                                          <p:spTgt spid="1600520"/>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2" fill="hold" grpId="0" nodeType="clickEffect">
                                  <p:stCondLst>
                                    <p:cond delay="0"/>
                                  </p:stCondLst>
                                  <p:childTnLst>
                                    <p:anim calcmode="lin" valueType="num">
                                      <p:cBhvr additive="base">
                                        <p:cTn id="42" dur="3000"/>
                                        <p:tgtEl>
                                          <p:spTgt spid="1600519"/>
                                        </p:tgtEl>
                                        <p:attrNameLst>
                                          <p:attrName>ppt_x</p:attrName>
                                        </p:attrNameLst>
                                      </p:cBhvr>
                                      <p:tavLst>
                                        <p:tav tm="0">
                                          <p:val>
                                            <p:strVal val="ppt_x"/>
                                          </p:val>
                                        </p:tav>
                                        <p:tav tm="100000">
                                          <p:val>
                                            <p:strVal val="1+ppt_w/2"/>
                                          </p:val>
                                        </p:tav>
                                      </p:tavLst>
                                    </p:anim>
                                    <p:anim calcmode="lin" valueType="num">
                                      <p:cBhvr additive="base">
                                        <p:cTn id="43" dur="3000"/>
                                        <p:tgtEl>
                                          <p:spTgt spid="1600519"/>
                                        </p:tgtEl>
                                        <p:attrNameLst>
                                          <p:attrName>ppt_y</p:attrName>
                                        </p:attrNameLst>
                                      </p:cBhvr>
                                      <p:tavLst>
                                        <p:tav tm="0">
                                          <p:val>
                                            <p:strVal val="ppt_y"/>
                                          </p:val>
                                        </p:tav>
                                        <p:tav tm="100000">
                                          <p:val>
                                            <p:strVal val="ppt_y"/>
                                          </p:val>
                                        </p:tav>
                                      </p:tavLst>
                                    </p:anim>
                                    <p:set>
                                      <p:cBhvr>
                                        <p:cTn id="44" dur="1" fill="hold">
                                          <p:stCondLst>
                                            <p:cond delay="2999"/>
                                          </p:stCondLst>
                                        </p:cTn>
                                        <p:tgtEl>
                                          <p:spTgt spid="1600519"/>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2" fill="hold" grpId="0" nodeType="clickEffect">
                                  <p:stCondLst>
                                    <p:cond delay="0"/>
                                  </p:stCondLst>
                                  <p:childTnLst>
                                    <p:anim calcmode="lin" valueType="num">
                                      <p:cBhvr additive="base">
                                        <p:cTn id="48" dur="3000"/>
                                        <p:tgtEl>
                                          <p:spTgt spid="1600518"/>
                                        </p:tgtEl>
                                        <p:attrNameLst>
                                          <p:attrName>ppt_x</p:attrName>
                                        </p:attrNameLst>
                                      </p:cBhvr>
                                      <p:tavLst>
                                        <p:tav tm="0">
                                          <p:val>
                                            <p:strVal val="ppt_x"/>
                                          </p:val>
                                        </p:tav>
                                        <p:tav tm="100000">
                                          <p:val>
                                            <p:strVal val="1+ppt_w/2"/>
                                          </p:val>
                                        </p:tav>
                                      </p:tavLst>
                                    </p:anim>
                                    <p:anim calcmode="lin" valueType="num">
                                      <p:cBhvr additive="base">
                                        <p:cTn id="49" dur="3000"/>
                                        <p:tgtEl>
                                          <p:spTgt spid="1600518"/>
                                        </p:tgtEl>
                                        <p:attrNameLst>
                                          <p:attrName>ppt_y</p:attrName>
                                        </p:attrNameLst>
                                      </p:cBhvr>
                                      <p:tavLst>
                                        <p:tav tm="0">
                                          <p:val>
                                            <p:strVal val="ppt_y"/>
                                          </p:val>
                                        </p:tav>
                                        <p:tav tm="100000">
                                          <p:val>
                                            <p:strVal val="ppt_y"/>
                                          </p:val>
                                        </p:tav>
                                      </p:tavLst>
                                    </p:anim>
                                    <p:set>
                                      <p:cBhvr>
                                        <p:cTn id="50" dur="1" fill="hold">
                                          <p:stCondLst>
                                            <p:cond delay="2999"/>
                                          </p:stCondLst>
                                        </p:cTn>
                                        <p:tgtEl>
                                          <p:spTgt spid="1600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0518" grpId="0" animBg="1"/>
      <p:bldP spid="1600519" grpId="0" animBg="1"/>
      <p:bldP spid="1600520" grpId="0" animBg="1"/>
      <p:bldP spid="1600521" grpId="0" animBg="1"/>
      <p:bldP spid="1600522" grpId="0" animBg="1"/>
      <p:bldP spid="1600523" grpId="0" animBg="1"/>
      <p:bldP spid="1600524" grpId="0" animBg="1"/>
      <p:bldP spid="16005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41288" y="142875"/>
            <a:ext cx="9442450" cy="6562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dirty="0">
              <a:latin typeface="Times New Roman" pitchFamily="18" charset="0"/>
            </a:endParaRPr>
          </a:p>
        </p:txBody>
      </p:sp>
      <p:pic>
        <p:nvPicPr>
          <p:cNvPr id="21507" name="Picture 3" descr="~AUT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713" y="1978025"/>
            <a:ext cx="8994775" cy="212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1271588" y="4159250"/>
            <a:ext cx="780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sz="2400" dirty="0"/>
              <a:t>A</a:t>
            </a:r>
            <a:r>
              <a:rPr lang="en-US" sz="2400" dirty="0"/>
              <a:t>	</a:t>
            </a:r>
            <a:r>
              <a:rPr lang="de-DE" sz="2400" dirty="0"/>
              <a:t> B</a:t>
            </a:r>
            <a:r>
              <a:rPr lang="en-US" sz="2400" dirty="0"/>
              <a:t>	</a:t>
            </a:r>
            <a:r>
              <a:rPr lang="de-DE" sz="2400" dirty="0"/>
              <a:t>  C</a:t>
            </a:r>
            <a:r>
              <a:rPr lang="en-US" sz="2400" dirty="0"/>
              <a:t>	</a:t>
            </a:r>
            <a:r>
              <a:rPr lang="de-DE" sz="2400" dirty="0"/>
              <a:t>     D</a:t>
            </a:r>
            <a:r>
              <a:rPr lang="en-US" sz="2400" dirty="0"/>
              <a:t>	</a:t>
            </a:r>
            <a:r>
              <a:rPr lang="de-DE" sz="2400" dirty="0"/>
              <a:t>       E</a:t>
            </a:r>
            <a:r>
              <a:rPr lang="en-US" sz="2400" dirty="0"/>
              <a:t>	</a:t>
            </a:r>
            <a:r>
              <a:rPr lang="de-DE" sz="2400" dirty="0"/>
              <a:t>         F           G</a:t>
            </a:r>
            <a:r>
              <a:rPr lang="en-US" sz="2400" dirty="0"/>
              <a:t>	</a:t>
            </a:r>
            <a:r>
              <a:rPr lang="de-DE" sz="2400" dirty="0"/>
              <a:t> H</a:t>
            </a:r>
          </a:p>
        </p:txBody>
      </p:sp>
      <p:sp>
        <p:nvSpPr>
          <p:cNvPr id="21509" name="Rectangle 5"/>
          <p:cNvSpPr>
            <a:spLocks noChangeArrowheads="1"/>
          </p:cNvSpPr>
          <p:nvPr/>
        </p:nvSpPr>
        <p:spPr bwMode="auto">
          <a:xfrm>
            <a:off x="52388" y="6381750"/>
            <a:ext cx="9847262" cy="45561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de-CH" dirty="0"/>
          </a:p>
        </p:txBody>
      </p:sp>
      <p:sp>
        <p:nvSpPr>
          <p:cNvPr id="1601542" name="Rectangle 6"/>
          <p:cNvSpPr>
            <a:spLocks noChangeArrowheads="1"/>
          </p:cNvSpPr>
          <p:nvPr/>
        </p:nvSpPr>
        <p:spPr bwMode="auto">
          <a:xfrm>
            <a:off x="8366125"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3" name="Rectangle 7"/>
          <p:cNvSpPr>
            <a:spLocks noChangeArrowheads="1"/>
          </p:cNvSpPr>
          <p:nvPr/>
        </p:nvSpPr>
        <p:spPr bwMode="auto">
          <a:xfrm>
            <a:off x="7291388" y="1600200"/>
            <a:ext cx="1084262"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4" name="Rectangle 8"/>
          <p:cNvSpPr>
            <a:spLocks noChangeArrowheads="1"/>
          </p:cNvSpPr>
          <p:nvPr/>
        </p:nvSpPr>
        <p:spPr bwMode="auto">
          <a:xfrm>
            <a:off x="6218238"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5" name="Rectangle 9"/>
          <p:cNvSpPr>
            <a:spLocks noChangeArrowheads="1"/>
          </p:cNvSpPr>
          <p:nvPr/>
        </p:nvSpPr>
        <p:spPr bwMode="auto">
          <a:xfrm>
            <a:off x="5145088"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6" name="Rectangle 10"/>
          <p:cNvSpPr>
            <a:spLocks noChangeArrowheads="1"/>
          </p:cNvSpPr>
          <p:nvPr/>
        </p:nvSpPr>
        <p:spPr bwMode="auto">
          <a:xfrm>
            <a:off x="4070350"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7" name="Rectangle 11"/>
          <p:cNvSpPr>
            <a:spLocks noChangeArrowheads="1"/>
          </p:cNvSpPr>
          <p:nvPr/>
        </p:nvSpPr>
        <p:spPr bwMode="auto">
          <a:xfrm>
            <a:off x="2997200"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8" name="Rectangle 12"/>
          <p:cNvSpPr>
            <a:spLocks noChangeArrowheads="1"/>
          </p:cNvSpPr>
          <p:nvPr/>
        </p:nvSpPr>
        <p:spPr bwMode="auto">
          <a:xfrm>
            <a:off x="1922463" y="1600200"/>
            <a:ext cx="1084262"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01549" name="Rectangle 13"/>
          <p:cNvSpPr>
            <a:spLocks noChangeArrowheads="1"/>
          </p:cNvSpPr>
          <p:nvPr/>
        </p:nvSpPr>
        <p:spPr bwMode="auto">
          <a:xfrm>
            <a:off x="849313"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21518" name="Rectangle 14"/>
          <p:cNvSpPr>
            <a:spLocks noChangeArrowheads="1"/>
          </p:cNvSpPr>
          <p:nvPr/>
        </p:nvSpPr>
        <p:spPr bwMode="auto">
          <a:xfrm>
            <a:off x="-234950"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21519" name="Rectangle 15"/>
          <p:cNvSpPr>
            <a:spLocks noChangeArrowheads="1"/>
          </p:cNvSpPr>
          <p:nvPr/>
        </p:nvSpPr>
        <p:spPr bwMode="auto">
          <a:xfrm>
            <a:off x="9413875" y="1600200"/>
            <a:ext cx="1082675" cy="3352800"/>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endParaRPr lang="de-CH" dirty="0"/>
          </a:p>
        </p:txBody>
      </p:sp>
      <p:sp>
        <p:nvSpPr>
          <p:cNvPr id="16" name="Titel 1"/>
          <p:cNvSpPr txBox="1">
            <a:spLocks/>
          </p:cNvSpPr>
          <p:nvPr/>
        </p:nvSpPr>
        <p:spPr>
          <a:xfrm>
            <a:off x="193677" y="190500"/>
            <a:ext cx="9361489" cy="646113"/>
          </a:xfrm>
          <a:prstGeom prst="rect">
            <a:avLst/>
          </a:prstGeom>
        </p:spPr>
        <p:txBody>
          <a:bodyPr/>
          <a:lstStyle>
            <a:lvl1pPr algn="l" rtl="0" eaLnBrk="0" fontAlgn="base" hangingPunct="0">
              <a:spcBef>
                <a:spcPct val="0"/>
              </a:spcBef>
              <a:spcAft>
                <a:spcPct val="0"/>
              </a:spcAft>
              <a:defRPr sz="2800" b="1">
                <a:solidFill>
                  <a:schemeClr val="tx2"/>
                </a:solidFill>
                <a:latin typeface="+mj-lt"/>
                <a:ea typeface="+mj-ea"/>
                <a:cs typeface="+mj-cs"/>
              </a:defRPr>
            </a:lvl1pPr>
            <a:lvl2pPr algn="l" rtl="0" eaLnBrk="0" fontAlgn="base" hangingPunct="0">
              <a:spcBef>
                <a:spcPct val="0"/>
              </a:spcBef>
              <a:spcAft>
                <a:spcPct val="0"/>
              </a:spcAft>
              <a:defRPr sz="2800" b="1">
                <a:solidFill>
                  <a:schemeClr val="tx2"/>
                </a:solidFill>
                <a:latin typeface="Arial" charset="0"/>
              </a:defRPr>
            </a:lvl2pPr>
            <a:lvl3pPr algn="l" rtl="0" eaLnBrk="0" fontAlgn="base" hangingPunct="0">
              <a:spcBef>
                <a:spcPct val="0"/>
              </a:spcBef>
              <a:spcAft>
                <a:spcPct val="0"/>
              </a:spcAft>
              <a:defRPr sz="2800" b="1">
                <a:solidFill>
                  <a:schemeClr val="tx2"/>
                </a:solidFill>
                <a:latin typeface="Arial" charset="0"/>
              </a:defRPr>
            </a:lvl3pPr>
            <a:lvl4pPr algn="l" rtl="0" eaLnBrk="0" fontAlgn="base" hangingPunct="0">
              <a:spcBef>
                <a:spcPct val="0"/>
              </a:spcBef>
              <a:spcAft>
                <a:spcPct val="0"/>
              </a:spcAft>
              <a:defRPr sz="2800" b="1">
                <a:solidFill>
                  <a:schemeClr val="tx2"/>
                </a:solidFill>
                <a:latin typeface="Arial" charset="0"/>
              </a:defRPr>
            </a:lvl4pPr>
            <a:lvl5pPr algn="l" rtl="0" eaLnBrk="0" fontAlgn="base" hangingPunct="0">
              <a:spcBef>
                <a:spcPct val="0"/>
              </a:spcBef>
              <a:spcAft>
                <a:spcPct val="0"/>
              </a:spcAft>
              <a:defRPr sz="2800" b="1">
                <a:solidFill>
                  <a:schemeClr val="tx2"/>
                </a:solidFill>
                <a:latin typeface="Arial" charset="0"/>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a:lstStyle>
          <a:p>
            <a:r>
              <a:rPr lang="de-DE" kern="0" dirty="0" smtClean="0"/>
              <a:t>(1) Althergebrachte Denkweisen in Frage stellen</a:t>
            </a:r>
            <a:endParaRPr lang="de-DE" kern="0" dirty="0"/>
          </a:p>
        </p:txBody>
      </p:sp>
    </p:spTree>
    <p:extLst>
      <p:ext uri="{BB962C8B-B14F-4D97-AF65-F5344CB8AC3E}">
        <p14:creationId xmlns:p14="http://schemas.microsoft.com/office/powerpoint/2010/main" val="2956164860"/>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childTnLst>
                                    <p:anim calcmode="lin" valueType="num">
                                      <p:cBhvr additive="base">
                                        <p:cTn id="6" dur="3000"/>
                                        <p:tgtEl>
                                          <p:spTgt spid="1601542"/>
                                        </p:tgtEl>
                                        <p:attrNameLst>
                                          <p:attrName>ppt_x</p:attrName>
                                        </p:attrNameLst>
                                      </p:cBhvr>
                                      <p:tavLst>
                                        <p:tav tm="0">
                                          <p:val>
                                            <p:strVal val="ppt_x"/>
                                          </p:val>
                                        </p:tav>
                                        <p:tav tm="100000">
                                          <p:val>
                                            <p:strVal val="0-ppt_w/2"/>
                                          </p:val>
                                        </p:tav>
                                      </p:tavLst>
                                    </p:anim>
                                    <p:anim calcmode="lin" valueType="num">
                                      <p:cBhvr additive="base">
                                        <p:cTn id="7" dur="3000"/>
                                        <p:tgtEl>
                                          <p:spTgt spid="1601542"/>
                                        </p:tgtEl>
                                        <p:attrNameLst>
                                          <p:attrName>ppt_y</p:attrName>
                                        </p:attrNameLst>
                                      </p:cBhvr>
                                      <p:tavLst>
                                        <p:tav tm="0">
                                          <p:val>
                                            <p:strVal val="ppt_y"/>
                                          </p:val>
                                        </p:tav>
                                        <p:tav tm="100000">
                                          <p:val>
                                            <p:strVal val="ppt_y"/>
                                          </p:val>
                                        </p:tav>
                                      </p:tavLst>
                                    </p:anim>
                                    <p:set>
                                      <p:cBhvr>
                                        <p:cTn id="8" dur="1" fill="hold">
                                          <p:stCondLst>
                                            <p:cond delay="2999"/>
                                          </p:stCondLst>
                                        </p:cTn>
                                        <p:tgtEl>
                                          <p:spTgt spid="160154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8" fill="hold" grpId="0" nodeType="clickEffect">
                                  <p:stCondLst>
                                    <p:cond delay="0"/>
                                  </p:stCondLst>
                                  <p:childTnLst>
                                    <p:anim calcmode="lin" valueType="num">
                                      <p:cBhvr additive="base">
                                        <p:cTn id="12" dur="3000"/>
                                        <p:tgtEl>
                                          <p:spTgt spid="1601543"/>
                                        </p:tgtEl>
                                        <p:attrNameLst>
                                          <p:attrName>ppt_x</p:attrName>
                                        </p:attrNameLst>
                                      </p:cBhvr>
                                      <p:tavLst>
                                        <p:tav tm="0">
                                          <p:val>
                                            <p:strVal val="ppt_x"/>
                                          </p:val>
                                        </p:tav>
                                        <p:tav tm="100000">
                                          <p:val>
                                            <p:strVal val="0-ppt_w/2"/>
                                          </p:val>
                                        </p:tav>
                                      </p:tavLst>
                                    </p:anim>
                                    <p:anim calcmode="lin" valueType="num">
                                      <p:cBhvr additive="base">
                                        <p:cTn id="13" dur="3000"/>
                                        <p:tgtEl>
                                          <p:spTgt spid="1601543"/>
                                        </p:tgtEl>
                                        <p:attrNameLst>
                                          <p:attrName>ppt_y</p:attrName>
                                        </p:attrNameLst>
                                      </p:cBhvr>
                                      <p:tavLst>
                                        <p:tav tm="0">
                                          <p:val>
                                            <p:strVal val="ppt_y"/>
                                          </p:val>
                                        </p:tav>
                                        <p:tav tm="100000">
                                          <p:val>
                                            <p:strVal val="ppt_y"/>
                                          </p:val>
                                        </p:tav>
                                      </p:tavLst>
                                    </p:anim>
                                    <p:set>
                                      <p:cBhvr>
                                        <p:cTn id="14" dur="1" fill="hold">
                                          <p:stCondLst>
                                            <p:cond delay="2999"/>
                                          </p:stCondLst>
                                        </p:cTn>
                                        <p:tgtEl>
                                          <p:spTgt spid="160154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8" fill="hold" grpId="0" nodeType="clickEffect">
                                  <p:stCondLst>
                                    <p:cond delay="0"/>
                                  </p:stCondLst>
                                  <p:childTnLst>
                                    <p:anim calcmode="lin" valueType="num">
                                      <p:cBhvr additive="base">
                                        <p:cTn id="18" dur="3000"/>
                                        <p:tgtEl>
                                          <p:spTgt spid="1601544"/>
                                        </p:tgtEl>
                                        <p:attrNameLst>
                                          <p:attrName>ppt_x</p:attrName>
                                        </p:attrNameLst>
                                      </p:cBhvr>
                                      <p:tavLst>
                                        <p:tav tm="0">
                                          <p:val>
                                            <p:strVal val="ppt_x"/>
                                          </p:val>
                                        </p:tav>
                                        <p:tav tm="100000">
                                          <p:val>
                                            <p:strVal val="0-ppt_w/2"/>
                                          </p:val>
                                        </p:tav>
                                      </p:tavLst>
                                    </p:anim>
                                    <p:anim calcmode="lin" valueType="num">
                                      <p:cBhvr additive="base">
                                        <p:cTn id="19" dur="3000"/>
                                        <p:tgtEl>
                                          <p:spTgt spid="1601544"/>
                                        </p:tgtEl>
                                        <p:attrNameLst>
                                          <p:attrName>ppt_y</p:attrName>
                                        </p:attrNameLst>
                                      </p:cBhvr>
                                      <p:tavLst>
                                        <p:tav tm="0">
                                          <p:val>
                                            <p:strVal val="ppt_y"/>
                                          </p:val>
                                        </p:tav>
                                        <p:tav tm="100000">
                                          <p:val>
                                            <p:strVal val="ppt_y"/>
                                          </p:val>
                                        </p:tav>
                                      </p:tavLst>
                                    </p:anim>
                                    <p:set>
                                      <p:cBhvr>
                                        <p:cTn id="20" dur="1" fill="hold">
                                          <p:stCondLst>
                                            <p:cond delay="2999"/>
                                          </p:stCondLst>
                                        </p:cTn>
                                        <p:tgtEl>
                                          <p:spTgt spid="1601544"/>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8" fill="hold" grpId="0" nodeType="clickEffect">
                                  <p:stCondLst>
                                    <p:cond delay="0"/>
                                  </p:stCondLst>
                                  <p:childTnLst>
                                    <p:anim calcmode="lin" valueType="num">
                                      <p:cBhvr additive="base">
                                        <p:cTn id="24" dur="3000"/>
                                        <p:tgtEl>
                                          <p:spTgt spid="1601545"/>
                                        </p:tgtEl>
                                        <p:attrNameLst>
                                          <p:attrName>ppt_x</p:attrName>
                                        </p:attrNameLst>
                                      </p:cBhvr>
                                      <p:tavLst>
                                        <p:tav tm="0">
                                          <p:val>
                                            <p:strVal val="ppt_x"/>
                                          </p:val>
                                        </p:tav>
                                        <p:tav tm="100000">
                                          <p:val>
                                            <p:strVal val="0-ppt_w/2"/>
                                          </p:val>
                                        </p:tav>
                                      </p:tavLst>
                                    </p:anim>
                                    <p:anim calcmode="lin" valueType="num">
                                      <p:cBhvr additive="base">
                                        <p:cTn id="25" dur="3000"/>
                                        <p:tgtEl>
                                          <p:spTgt spid="1601545"/>
                                        </p:tgtEl>
                                        <p:attrNameLst>
                                          <p:attrName>ppt_y</p:attrName>
                                        </p:attrNameLst>
                                      </p:cBhvr>
                                      <p:tavLst>
                                        <p:tav tm="0">
                                          <p:val>
                                            <p:strVal val="ppt_y"/>
                                          </p:val>
                                        </p:tav>
                                        <p:tav tm="100000">
                                          <p:val>
                                            <p:strVal val="ppt_y"/>
                                          </p:val>
                                        </p:tav>
                                      </p:tavLst>
                                    </p:anim>
                                    <p:set>
                                      <p:cBhvr>
                                        <p:cTn id="26" dur="1" fill="hold">
                                          <p:stCondLst>
                                            <p:cond delay="2999"/>
                                          </p:stCondLst>
                                        </p:cTn>
                                        <p:tgtEl>
                                          <p:spTgt spid="160154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8" fill="hold" grpId="0" nodeType="clickEffect">
                                  <p:stCondLst>
                                    <p:cond delay="0"/>
                                  </p:stCondLst>
                                  <p:childTnLst>
                                    <p:anim calcmode="lin" valueType="num">
                                      <p:cBhvr additive="base">
                                        <p:cTn id="30" dur="3000"/>
                                        <p:tgtEl>
                                          <p:spTgt spid="1601546"/>
                                        </p:tgtEl>
                                        <p:attrNameLst>
                                          <p:attrName>ppt_x</p:attrName>
                                        </p:attrNameLst>
                                      </p:cBhvr>
                                      <p:tavLst>
                                        <p:tav tm="0">
                                          <p:val>
                                            <p:strVal val="ppt_x"/>
                                          </p:val>
                                        </p:tav>
                                        <p:tav tm="100000">
                                          <p:val>
                                            <p:strVal val="0-ppt_w/2"/>
                                          </p:val>
                                        </p:tav>
                                      </p:tavLst>
                                    </p:anim>
                                    <p:anim calcmode="lin" valueType="num">
                                      <p:cBhvr additive="base">
                                        <p:cTn id="31" dur="3000"/>
                                        <p:tgtEl>
                                          <p:spTgt spid="1601546"/>
                                        </p:tgtEl>
                                        <p:attrNameLst>
                                          <p:attrName>ppt_y</p:attrName>
                                        </p:attrNameLst>
                                      </p:cBhvr>
                                      <p:tavLst>
                                        <p:tav tm="0">
                                          <p:val>
                                            <p:strVal val="ppt_y"/>
                                          </p:val>
                                        </p:tav>
                                        <p:tav tm="100000">
                                          <p:val>
                                            <p:strVal val="ppt_y"/>
                                          </p:val>
                                        </p:tav>
                                      </p:tavLst>
                                    </p:anim>
                                    <p:set>
                                      <p:cBhvr>
                                        <p:cTn id="32" dur="1" fill="hold">
                                          <p:stCondLst>
                                            <p:cond delay="2999"/>
                                          </p:stCondLst>
                                        </p:cTn>
                                        <p:tgtEl>
                                          <p:spTgt spid="160154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8" fill="hold" grpId="0" nodeType="clickEffect">
                                  <p:stCondLst>
                                    <p:cond delay="0"/>
                                  </p:stCondLst>
                                  <p:childTnLst>
                                    <p:anim calcmode="lin" valueType="num">
                                      <p:cBhvr additive="base">
                                        <p:cTn id="36" dur="3000"/>
                                        <p:tgtEl>
                                          <p:spTgt spid="1601547"/>
                                        </p:tgtEl>
                                        <p:attrNameLst>
                                          <p:attrName>ppt_x</p:attrName>
                                        </p:attrNameLst>
                                      </p:cBhvr>
                                      <p:tavLst>
                                        <p:tav tm="0">
                                          <p:val>
                                            <p:strVal val="ppt_x"/>
                                          </p:val>
                                        </p:tav>
                                        <p:tav tm="100000">
                                          <p:val>
                                            <p:strVal val="0-ppt_w/2"/>
                                          </p:val>
                                        </p:tav>
                                      </p:tavLst>
                                    </p:anim>
                                    <p:anim calcmode="lin" valueType="num">
                                      <p:cBhvr additive="base">
                                        <p:cTn id="37" dur="3000"/>
                                        <p:tgtEl>
                                          <p:spTgt spid="1601547"/>
                                        </p:tgtEl>
                                        <p:attrNameLst>
                                          <p:attrName>ppt_y</p:attrName>
                                        </p:attrNameLst>
                                      </p:cBhvr>
                                      <p:tavLst>
                                        <p:tav tm="0">
                                          <p:val>
                                            <p:strVal val="ppt_y"/>
                                          </p:val>
                                        </p:tav>
                                        <p:tav tm="100000">
                                          <p:val>
                                            <p:strVal val="ppt_y"/>
                                          </p:val>
                                        </p:tav>
                                      </p:tavLst>
                                    </p:anim>
                                    <p:set>
                                      <p:cBhvr>
                                        <p:cTn id="38" dur="1" fill="hold">
                                          <p:stCondLst>
                                            <p:cond delay="2999"/>
                                          </p:stCondLst>
                                        </p:cTn>
                                        <p:tgtEl>
                                          <p:spTgt spid="160154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8" fill="hold" grpId="0" nodeType="clickEffect">
                                  <p:stCondLst>
                                    <p:cond delay="0"/>
                                  </p:stCondLst>
                                  <p:childTnLst>
                                    <p:anim calcmode="lin" valueType="num">
                                      <p:cBhvr additive="base">
                                        <p:cTn id="42" dur="3000"/>
                                        <p:tgtEl>
                                          <p:spTgt spid="1601548"/>
                                        </p:tgtEl>
                                        <p:attrNameLst>
                                          <p:attrName>ppt_x</p:attrName>
                                        </p:attrNameLst>
                                      </p:cBhvr>
                                      <p:tavLst>
                                        <p:tav tm="0">
                                          <p:val>
                                            <p:strVal val="ppt_x"/>
                                          </p:val>
                                        </p:tav>
                                        <p:tav tm="100000">
                                          <p:val>
                                            <p:strVal val="0-ppt_w/2"/>
                                          </p:val>
                                        </p:tav>
                                      </p:tavLst>
                                    </p:anim>
                                    <p:anim calcmode="lin" valueType="num">
                                      <p:cBhvr additive="base">
                                        <p:cTn id="43" dur="3000"/>
                                        <p:tgtEl>
                                          <p:spTgt spid="1601548"/>
                                        </p:tgtEl>
                                        <p:attrNameLst>
                                          <p:attrName>ppt_y</p:attrName>
                                        </p:attrNameLst>
                                      </p:cBhvr>
                                      <p:tavLst>
                                        <p:tav tm="0">
                                          <p:val>
                                            <p:strVal val="ppt_y"/>
                                          </p:val>
                                        </p:tav>
                                        <p:tav tm="100000">
                                          <p:val>
                                            <p:strVal val="ppt_y"/>
                                          </p:val>
                                        </p:tav>
                                      </p:tavLst>
                                    </p:anim>
                                    <p:set>
                                      <p:cBhvr>
                                        <p:cTn id="44" dur="1" fill="hold">
                                          <p:stCondLst>
                                            <p:cond delay="2999"/>
                                          </p:stCondLst>
                                        </p:cTn>
                                        <p:tgtEl>
                                          <p:spTgt spid="160154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xit" presetSubtype="8" fill="hold" grpId="0" nodeType="clickEffect">
                                  <p:stCondLst>
                                    <p:cond delay="0"/>
                                  </p:stCondLst>
                                  <p:childTnLst>
                                    <p:anim calcmode="lin" valueType="num">
                                      <p:cBhvr additive="base">
                                        <p:cTn id="48" dur="3000"/>
                                        <p:tgtEl>
                                          <p:spTgt spid="1601549"/>
                                        </p:tgtEl>
                                        <p:attrNameLst>
                                          <p:attrName>ppt_x</p:attrName>
                                        </p:attrNameLst>
                                      </p:cBhvr>
                                      <p:tavLst>
                                        <p:tav tm="0">
                                          <p:val>
                                            <p:strVal val="ppt_x"/>
                                          </p:val>
                                        </p:tav>
                                        <p:tav tm="100000">
                                          <p:val>
                                            <p:strVal val="0-ppt_w/2"/>
                                          </p:val>
                                        </p:tav>
                                      </p:tavLst>
                                    </p:anim>
                                    <p:anim calcmode="lin" valueType="num">
                                      <p:cBhvr additive="base">
                                        <p:cTn id="49" dur="3000"/>
                                        <p:tgtEl>
                                          <p:spTgt spid="1601549"/>
                                        </p:tgtEl>
                                        <p:attrNameLst>
                                          <p:attrName>ppt_y</p:attrName>
                                        </p:attrNameLst>
                                      </p:cBhvr>
                                      <p:tavLst>
                                        <p:tav tm="0">
                                          <p:val>
                                            <p:strVal val="ppt_y"/>
                                          </p:val>
                                        </p:tav>
                                        <p:tav tm="100000">
                                          <p:val>
                                            <p:strVal val="ppt_y"/>
                                          </p:val>
                                        </p:tav>
                                      </p:tavLst>
                                    </p:anim>
                                    <p:set>
                                      <p:cBhvr>
                                        <p:cTn id="50" dur="1" fill="hold">
                                          <p:stCondLst>
                                            <p:cond delay="2999"/>
                                          </p:stCondLst>
                                        </p:cTn>
                                        <p:tgtEl>
                                          <p:spTgt spid="16015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542" grpId="0" animBg="1"/>
      <p:bldP spid="1601543" grpId="0" animBg="1"/>
      <p:bldP spid="1601544" grpId="0" animBg="1"/>
      <p:bldP spid="1601545" grpId="0" animBg="1"/>
      <p:bldP spid="1601546" grpId="0" animBg="1"/>
      <p:bldP spid="1601547" grpId="0" animBg="1"/>
      <p:bldP spid="1601548" grpId="0" animBg="1"/>
      <p:bldP spid="16015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677" y="190500"/>
            <a:ext cx="9361489" cy="646113"/>
          </a:xfrm>
        </p:spPr>
        <p:txBody>
          <a:bodyPr/>
          <a:lstStyle/>
          <a:p>
            <a:r>
              <a:rPr lang="de-DE" noProof="0" dirty="0" smtClean="0"/>
              <a:t>(2) Strategische Initiativen sorgfältig steuern</a:t>
            </a:r>
            <a:endParaRPr lang="de-DE" noProof="0" dirty="0"/>
          </a:p>
        </p:txBody>
      </p:sp>
      <p:sp>
        <p:nvSpPr>
          <p:cNvPr id="4" name="Text Box 5"/>
          <p:cNvSpPr txBox="1">
            <a:spLocks noChangeArrowheads="1"/>
          </p:cNvSpPr>
          <p:nvPr/>
        </p:nvSpPr>
        <p:spPr bwMode="auto">
          <a:xfrm>
            <a:off x="6381097" y="2918946"/>
            <a:ext cx="200025" cy="549275"/>
          </a:xfrm>
          <a:prstGeom prst="rect">
            <a:avLst/>
          </a:prstGeom>
          <a:noFill/>
          <a:ln w="9525">
            <a:noFill/>
            <a:miter lim="800000"/>
            <a:headEnd/>
            <a:tailEnd/>
          </a:ln>
        </p:spPr>
        <p:txBody>
          <a:bodyPr wrap="none">
            <a:spAutoFit/>
          </a:bodyPr>
          <a:lstStyle/>
          <a:p>
            <a:pPr eaLnBrk="0" fontAlgn="base" hangingPunct="0">
              <a:spcBef>
                <a:spcPct val="0"/>
              </a:spcBef>
              <a:spcAft>
                <a:spcPct val="0"/>
              </a:spcAft>
            </a:pPr>
            <a:endParaRPr lang="en-US" sz="3000" dirty="0">
              <a:solidFill>
                <a:srgbClr val="FF0000"/>
              </a:solidFill>
              <a:latin typeface="Arial" charset="0"/>
            </a:endParaRPr>
          </a:p>
        </p:txBody>
      </p:sp>
      <p:sp>
        <p:nvSpPr>
          <p:cNvPr id="5" name="Text Box 3"/>
          <p:cNvSpPr txBox="1">
            <a:spLocks noChangeArrowheads="1"/>
          </p:cNvSpPr>
          <p:nvPr/>
        </p:nvSpPr>
        <p:spPr bwMode="auto">
          <a:xfrm>
            <a:off x="488504" y="2195046"/>
            <a:ext cx="1727200" cy="549275"/>
          </a:xfrm>
          <a:prstGeom prst="rect">
            <a:avLst/>
          </a:prstGeom>
          <a:solidFill>
            <a:srgbClr val="FFFFFF"/>
          </a:solidFill>
          <a:ln w="9525">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3000" b="0" i="0" u="none" strike="noStrike" kern="0" cap="none" spc="0" normalizeH="0" baseline="0" noProof="0" dirty="0" smtClean="0">
                <a:ln>
                  <a:noFill/>
                </a:ln>
                <a:solidFill>
                  <a:srgbClr val="2271B3"/>
                </a:solidFill>
                <a:effectLst/>
                <a:uLnTx/>
                <a:uFillTx/>
                <a:latin typeface="Arial" charset="0"/>
              </a:rPr>
              <a:t>Überlastung</a:t>
            </a:r>
          </a:p>
        </p:txBody>
      </p:sp>
      <p:sp>
        <p:nvSpPr>
          <p:cNvPr id="6" name="Text Box 4"/>
          <p:cNvSpPr txBox="1">
            <a:spLocks noChangeArrowheads="1"/>
          </p:cNvSpPr>
          <p:nvPr/>
        </p:nvSpPr>
        <p:spPr bwMode="auto">
          <a:xfrm>
            <a:off x="5975498" y="1052736"/>
            <a:ext cx="3300904" cy="553998"/>
          </a:xfrm>
          <a:prstGeom prst="rect">
            <a:avLst/>
          </a:prstGeom>
          <a:solidFill>
            <a:srgbClr val="FFFFFF"/>
          </a:solidFill>
          <a:ln w="9525">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3000" b="0" i="0" u="none" strike="noStrike" kern="0" cap="none" spc="0" normalizeH="0" baseline="0" noProof="0" dirty="0" smtClean="0">
                <a:ln>
                  <a:noFill/>
                </a:ln>
                <a:solidFill>
                  <a:srgbClr val="2271B3"/>
                </a:solidFill>
                <a:effectLst/>
                <a:uLnTx/>
                <a:uFillTx/>
                <a:latin typeface="Arial" charset="0"/>
              </a:rPr>
              <a:t>Unkonzentriertheit</a:t>
            </a:r>
          </a:p>
        </p:txBody>
      </p:sp>
      <p:sp>
        <p:nvSpPr>
          <p:cNvPr id="7" name="Text Box 6"/>
          <p:cNvSpPr txBox="1">
            <a:spLocks noChangeArrowheads="1"/>
          </p:cNvSpPr>
          <p:nvPr/>
        </p:nvSpPr>
        <p:spPr bwMode="auto">
          <a:xfrm>
            <a:off x="704528" y="5508159"/>
            <a:ext cx="3714750" cy="1015663"/>
          </a:xfrm>
          <a:prstGeom prst="rect">
            <a:avLst/>
          </a:prstGeom>
          <a:solidFill>
            <a:srgbClr val="FFFFFF"/>
          </a:solidFill>
          <a:ln w="9525">
            <a:noFill/>
            <a:miter lim="800000"/>
            <a:headEnd/>
            <a:tailEnd/>
          </a:ln>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de-DE" sz="3000" b="0" i="0" u="none" strike="noStrike" kern="0" cap="none" spc="0" normalizeH="0" baseline="0" noProof="0" dirty="0" smtClean="0">
                <a:ln>
                  <a:noFill/>
                </a:ln>
                <a:solidFill>
                  <a:srgbClr val="2271B3"/>
                </a:solidFill>
                <a:effectLst/>
                <a:uLnTx/>
                <a:uFillTx/>
                <a:latin typeface="Arial" charset="0"/>
              </a:rPr>
              <a:t>Zu schnelles Aufgeben</a:t>
            </a:r>
          </a:p>
        </p:txBody>
      </p:sp>
      <p:sp>
        <p:nvSpPr>
          <p:cNvPr id="8" name="Text Box 7"/>
          <p:cNvSpPr txBox="1">
            <a:spLocks noChangeArrowheads="1"/>
          </p:cNvSpPr>
          <p:nvPr/>
        </p:nvSpPr>
        <p:spPr bwMode="auto">
          <a:xfrm>
            <a:off x="5889104" y="4571534"/>
            <a:ext cx="1623632" cy="549275"/>
          </a:xfrm>
          <a:prstGeom prst="rect">
            <a:avLst/>
          </a:prstGeom>
          <a:solidFill>
            <a:srgbClr val="FFFFFF"/>
          </a:solidFill>
          <a:ln w="9525">
            <a:noFill/>
            <a:miter lim="800000"/>
            <a:headEnd/>
            <a:tailEnd/>
          </a:ln>
        </p:spPr>
        <p:txBody>
          <a:bodyPr wrap="square">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de-DE" sz="3000" b="0" i="0" u="none" strike="noStrike" kern="0" cap="none" spc="0" normalizeH="0" baseline="0" noProof="0" dirty="0" smtClean="0">
                <a:ln>
                  <a:noFill/>
                </a:ln>
                <a:solidFill>
                  <a:srgbClr val="2271B3"/>
                </a:solidFill>
                <a:effectLst/>
                <a:uLnTx/>
                <a:uFillTx/>
                <a:latin typeface="Arial" charset="0"/>
              </a:rPr>
              <a:t>Skepsis</a:t>
            </a:r>
          </a:p>
        </p:txBody>
      </p:sp>
      <p:sp>
        <p:nvSpPr>
          <p:cNvPr id="9" name="Text Box 8"/>
          <p:cNvSpPr txBox="1">
            <a:spLocks noChangeArrowheads="1"/>
          </p:cNvSpPr>
          <p:nvPr/>
        </p:nvSpPr>
        <p:spPr bwMode="auto">
          <a:xfrm>
            <a:off x="5573059" y="5773271"/>
            <a:ext cx="2997200" cy="54927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de-DE" sz="3000" dirty="0">
                <a:solidFill>
                  <a:srgbClr val="2271B3"/>
                </a:solidFill>
                <a:latin typeface="Arial" charset="0"/>
              </a:rPr>
              <a:t>Keine Fortschritte</a:t>
            </a:r>
          </a:p>
        </p:txBody>
      </p:sp>
      <p:sp>
        <p:nvSpPr>
          <p:cNvPr id="10" name="Text Box 9"/>
          <p:cNvSpPr txBox="1">
            <a:spLocks noChangeArrowheads="1"/>
          </p:cNvSpPr>
          <p:nvPr/>
        </p:nvSpPr>
        <p:spPr bwMode="auto">
          <a:xfrm>
            <a:off x="776536" y="3419009"/>
            <a:ext cx="2109787" cy="1006475"/>
          </a:xfrm>
          <a:prstGeom prst="rect">
            <a:avLst/>
          </a:prstGeom>
          <a:solidFill>
            <a:srgbClr val="FFFFFF"/>
          </a:solidFill>
          <a:ln w="9525">
            <a:noFill/>
            <a:miter lim="800000"/>
            <a:headEnd/>
            <a:tailEnd/>
          </a:ln>
        </p:spPr>
        <p:txBody>
          <a:bodyPr wrap="non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3000" b="0" i="0" u="none" strike="noStrike" kern="0" cap="none" spc="0" normalizeH="0" baseline="0" noProof="0" dirty="0" smtClean="0">
                <a:ln>
                  <a:noFill/>
                </a:ln>
                <a:solidFill>
                  <a:srgbClr val="2271B3"/>
                </a:solidFill>
                <a:effectLst/>
                <a:uLnTx/>
                <a:uFillTx/>
                <a:latin typeface="Arial" charset="0"/>
              </a:rPr>
              <a:t>Unzureichende </a:t>
            </a:r>
            <a:r>
              <a:rPr dirty="0"/>
              <a:t/>
            </a:r>
            <a:br>
              <a:rPr dirty="0"/>
            </a:br>
            <a:r>
              <a:rPr kumimoji="0" lang="de-DE" sz="3000" b="0" i="0" u="none" strike="noStrike" kern="0" cap="none" spc="0" normalizeH="0" baseline="0" noProof="0" dirty="0" smtClean="0">
                <a:ln>
                  <a:noFill/>
                </a:ln>
                <a:solidFill>
                  <a:srgbClr val="2271B3"/>
                </a:solidFill>
                <a:effectLst/>
                <a:uLnTx/>
                <a:uFillTx/>
                <a:latin typeface="Arial" charset="0"/>
              </a:rPr>
              <a:t>Mittel</a:t>
            </a:r>
          </a:p>
        </p:txBody>
      </p:sp>
      <p:sp>
        <p:nvSpPr>
          <p:cNvPr id="11" name="Rectangle 11"/>
          <p:cNvSpPr>
            <a:spLocks noChangeArrowheads="1"/>
          </p:cNvSpPr>
          <p:nvPr/>
        </p:nvSpPr>
        <p:spPr bwMode="auto">
          <a:xfrm>
            <a:off x="5992159" y="2771309"/>
            <a:ext cx="360363" cy="431800"/>
          </a:xfrm>
          <a:prstGeom prst="rect">
            <a:avLst/>
          </a:prstGeom>
          <a:solidFill>
            <a:srgbClr val="FFFFFF"/>
          </a:solidFill>
          <a:ln w="12700">
            <a:noFill/>
            <a:miter lim="800000"/>
            <a:headEnd/>
            <a:tailEnd/>
          </a:ln>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2400" b="0" i="0" u="none" strike="noStrike" kern="0" cap="none" spc="0" normalizeH="0" baseline="0" noProof="0" dirty="0" smtClean="0">
              <a:ln>
                <a:noFill/>
              </a:ln>
              <a:solidFill>
                <a:srgbClr val="000000"/>
              </a:solidFill>
              <a:effectLst/>
              <a:uLnTx/>
              <a:uFillTx/>
              <a:latin typeface="Arial" charset="0"/>
            </a:endParaRPr>
          </a:p>
        </p:txBody>
      </p:sp>
      <p:sp>
        <p:nvSpPr>
          <p:cNvPr id="12" name="Text Box 12"/>
          <p:cNvSpPr txBox="1">
            <a:spLocks noChangeArrowheads="1"/>
          </p:cNvSpPr>
          <p:nvPr/>
        </p:nvSpPr>
        <p:spPr bwMode="auto">
          <a:xfrm>
            <a:off x="5961112" y="2782565"/>
            <a:ext cx="2744661" cy="1477328"/>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r>
              <a:rPr lang="de-DE" sz="3000" dirty="0">
                <a:solidFill>
                  <a:srgbClr val="2271B3"/>
                </a:solidFill>
                <a:latin typeface="Arial" charset="0"/>
              </a:rPr>
              <a:t>Wenig </a:t>
            </a:r>
            <a:r>
              <a:rPr lang="de-DE" sz="3000" dirty="0" smtClean="0">
                <a:solidFill>
                  <a:srgbClr val="2271B3"/>
                </a:solidFill>
                <a:latin typeface="Arial" charset="0"/>
              </a:rPr>
              <a:t/>
            </a:r>
            <a:br>
              <a:rPr lang="de-DE" sz="3000" dirty="0" smtClean="0">
                <a:solidFill>
                  <a:srgbClr val="2271B3"/>
                </a:solidFill>
                <a:latin typeface="Arial" charset="0"/>
              </a:rPr>
            </a:br>
            <a:r>
              <a:rPr lang="de-DE" sz="3000" dirty="0" smtClean="0">
                <a:solidFill>
                  <a:srgbClr val="2271B3"/>
                </a:solidFill>
                <a:latin typeface="Arial" charset="0"/>
              </a:rPr>
              <a:t>Unterstützung</a:t>
            </a:r>
            <a:endParaRPr lang="de-DE" sz="3000" dirty="0">
              <a:solidFill>
                <a:srgbClr val="2271B3"/>
              </a:solidFill>
              <a:latin typeface="Arial" charset="0"/>
            </a:endParaRPr>
          </a:p>
          <a:p>
            <a:pPr algn="r" eaLnBrk="0" fontAlgn="base" hangingPunct="0">
              <a:spcBef>
                <a:spcPct val="0"/>
              </a:spcBef>
              <a:spcAft>
                <a:spcPct val="0"/>
              </a:spcAft>
            </a:pPr>
            <a:r>
              <a:rPr lang="de-DE" sz="3000" dirty="0">
                <a:solidFill>
                  <a:srgbClr val="2271B3"/>
                </a:solidFill>
                <a:latin typeface="Arial" charset="0"/>
              </a:rPr>
              <a:t>durch Kollegen</a:t>
            </a:r>
          </a:p>
        </p:txBody>
      </p:sp>
      <p:sp>
        <p:nvSpPr>
          <p:cNvPr id="13" name="Text Box 10"/>
          <p:cNvSpPr txBox="1">
            <a:spLocks noChangeArrowheads="1"/>
          </p:cNvSpPr>
          <p:nvPr/>
        </p:nvSpPr>
        <p:spPr bwMode="auto">
          <a:xfrm>
            <a:off x="4155314" y="6586785"/>
            <a:ext cx="1438214" cy="246221"/>
          </a:xfrm>
          <a:prstGeom prst="rect">
            <a:avLst/>
          </a:prstGeom>
          <a:noFill/>
          <a:ln w="12700">
            <a:noFill/>
            <a:miter lim="800000"/>
            <a:headEnd/>
            <a:tailEnd/>
          </a:ln>
        </p:spPr>
        <p:txBody>
          <a:bodyPr wrap="none">
            <a:spAutoFit/>
          </a:bodyPr>
          <a:lstStyle/>
          <a:p>
            <a:pPr fontAlgn="base">
              <a:spcBef>
                <a:spcPct val="0"/>
              </a:spcBef>
              <a:spcAft>
                <a:spcPct val="0"/>
              </a:spcAft>
            </a:pPr>
            <a:r>
              <a:rPr lang="de-DE" sz="1000" dirty="0">
                <a:solidFill>
                  <a:srgbClr val="000000"/>
                </a:solidFill>
                <a:latin typeface="Arial" charset="0"/>
              </a:rPr>
              <a:t>Quelle: Steven Floyd</a:t>
            </a:r>
          </a:p>
        </p:txBody>
      </p:sp>
      <p:sp>
        <p:nvSpPr>
          <p:cNvPr id="14" name="Textfeld 13"/>
          <p:cNvSpPr txBox="1"/>
          <p:nvPr/>
        </p:nvSpPr>
        <p:spPr>
          <a:xfrm>
            <a:off x="193677" y="794561"/>
            <a:ext cx="3142207" cy="461665"/>
          </a:xfrm>
          <a:prstGeom prst="rect">
            <a:avLst/>
          </a:prstGeom>
          <a:noFill/>
        </p:spPr>
        <p:txBody>
          <a:bodyPr wrap="none" rtlCol="0">
            <a:spAutoFit/>
          </a:bodyPr>
          <a:lstStyle/>
          <a:p>
            <a:r>
              <a:rPr lang="de-DE" sz="2400" b="1" dirty="0" smtClean="0">
                <a:solidFill>
                  <a:schemeClr val="tx2"/>
                </a:solidFill>
              </a:rPr>
              <a:t>Symptome der Trägheit</a:t>
            </a:r>
            <a:endParaRPr lang="de-DE" sz="2400" b="1" dirty="0">
              <a:solidFill>
                <a:schemeClr val="tx2"/>
              </a:solidFill>
            </a:endParaRPr>
          </a:p>
        </p:txBody>
      </p:sp>
      <p:sp>
        <p:nvSpPr>
          <p:cNvPr id="3" name="Freeform 2"/>
          <p:cNvSpPr>
            <a:spLocks/>
          </p:cNvSpPr>
          <p:nvPr/>
        </p:nvSpPr>
        <p:spPr bwMode="auto">
          <a:xfrm>
            <a:off x="2023409" y="1353671"/>
            <a:ext cx="4787900" cy="4648200"/>
          </a:xfrm>
          <a:custGeom>
            <a:avLst/>
            <a:gdLst>
              <a:gd name="T0" fmla="*/ 2147483647 w 2784"/>
              <a:gd name="T1" fmla="*/ 2147483647 h 3168"/>
              <a:gd name="T2" fmla="*/ 2147483647 w 2784"/>
              <a:gd name="T3" fmla="*/ 0 h 3168"/>
              <a:gd name="T4" fmla="*/ 0 w 2784"/>
              <a:gd name="T5" fmla="*/ 2147483647 h 3168"/>
              <a:gd name="T6" fmla="*/ 2147483647 w 2784"/>
              <a:gd name="T7" fmla="*/ 2147483647 h 3168"/>
              <a:gd name="T8" fmla="*/ 2147483647 w 2784"/>
              <a:gd name="T9" fmla="*/ 2147483647 h 3168"/>
              <a:gd name="T10" fmla="*/ 2147483647 w 2784"/>
              <a:gd name="T11" fmla="*/ 2147483647 h 3168"/>
              <a:gd name="T12" fmla="*/ 2147483647 w 2784"/>
              <a:gd name="T13" fmla="*/ 2147483647 h 3168"/>
              <a:gd name="T14" fmla="*/ 2147483647 w 2784"/>
              <a:gd name="T15" fmla="*/ 2147483647 h 3168"/>
              <a:gd name="T16" fmla="*/ 2147483647 w 2784"/>
              <a:gd name="T17" fmla="*/ 2147483647 h 3168"/>
              <a:gd name="T18" fmla="*/ 2147483647 w 2784"/>
              <a:gd name="T19" fmla="*/ 2147483647 h 3168"/>
              <a:gd name="T20" fmla="*/ 2147483647 w 2784"/>
              <a:gd name="T21" fmla="*/ 2147483647 h 3168"/>
              <a:gd name="T22" fmla="*/ 2147483647 w 2784"/>
              <a:gd name="T23" fmla="*/ 2147483647 h 3168"/>
              <a:gd name="T24" fmla="*/ 2147483647 w 2784"/>
              <a:gd name="T25" fmla="*/ 2147483647 h 3168"/>
              <a:gd name="T26" fmla="*/ 2147483647 w 2784"/>
              <a:gd name="T27" fmla="*/ 2147483647 h 3168"/>
              <a:gd name="T28" fmla="*/ 2147483647 w 2784"/>
              <a:gd name="T29" fmla="*/ 2147483647 h 3168"/>
              <a:gd name="T30" fmla="*/ 2147483647 w 2784"/>
              <a:gd name="T31" fmla="*/ 2147483647 h 3168"/>
              <a:gd name="T32" fmla="*/ 2147483647 w 2784"/>
              <a:gd name="T33" fmla="*/ 2147483647 h 3168"/>
              <a:gd name="T34" fmla="*/ 2147483647 w 2784"/>
              <a:gd name="T35" fmla="*/ 2147483647 h 3168"/>
              <a:gd name="T36" fmla="*/ 2147483647 w 2784"/>
              <a:gd name="T37" fmla="*/ 2147483647 h 3168"/>
              <a:gd name="T38" fmla="*/ 2147483647 w 2784"/>
              <a:gd name="T39" fmla="*/ 2147483647 h 3168"/>
              <a:gd name="T40" fmla="*/ 2147483647 w 2784"/>
              <a:gd name="T41" fmla="*/ 2147483647 h 3168"/>
              <a:gd name="T42" fmla="*/ 2147483647 w 2784"/>
              <a:gd name="T43" fmla="*/ 2147483647 h 3168"/>
              <a:gd name="T44" fmla="*/ 2147483647 w 2784"/>
              <a:gd name="T45" fmla="*/ 2147483647 h 3168"/>
              <a:gd name="T46" fmla="*/ 2147483647 w 2784"/>
              <a:gd name="T47" fmla="*/ 2147483647 h 3168"/>
              <a:gd name="T48" fmla="*/ 2147483647 w 2784"/>
              <a:gd name="T49" fmla="*/ 2147483647 h 3168"/>
              <a:gd name="T50" fmla="*/ 2147483647 w 2784"/>
              <a:gd name="T51" fmla="*/ 2147483647 h 3168"/>
              <a:gd name="T52" fmla="*/ 2147483647 w 2784"/>
              <a:gd name="T53" fmla="*/ 2147483647 h 3168"/>
              <a:gd name="T54" fmla="*/ 2147483647 w 2784"/>
              <a:gd name="T55" fmla="*/ 2147483647 h 3168"/>
              <a:gd name="T56" fmla="*/ 2147483647 w 2784"/>
              <a:gd name="T57" fmla="*/ 2147483647 h 3168"/>
              <a:gd name="T58" fmla="*/ 2147483647 w 2784"/>
              <a:gd name="T59" fmla="*/ 2147483647 h 3168"/>
              <a:gd name="T60" fmla="*/ 2147483647 w 2784"/>
              <a:gd name="T61" fmla="*/ 2147483647 h 3168"/>
              <a:gd name="T62" fmla="*/ 2147483647 w 2784"/>
              <a:gd name="T63" fmla="*/ 2147483647 h 3168"/>
              <a:gd name="T64" fmla="*/ 2147483647 w 2784"/>
              <a:gd name="T65" fmla="*/ 2147483647 h 3168"/>
              <a:gd name="T66" fmla="*/ 2147483647 w 2784"/>
              <a:gd name="T67" fmla="*/ 2147483647 h 3168"/>
              <a:gd name="T68" fmla="*/ 2147483647 w 2784"/>
              <a:gd name="T69" fmla="*/ 2147483647 h 3168"/>
              <a:gd name="T70" fmla="*/ 2147483647 w 2784"/>
              <a:gd name="T71" fmla="*/ 2147483647 h 3168"/>
              <a:gd name="T72" fmla="*/ 2147483647 w 2784"/>
              <a:gd name="T73" fmla="*/ 2147483647 h 3168"/>
              <a:gd name="T74" fmla="*/ 2147483647 w 2784"/>
              <a:gd name="T75" fmla="*/ 2147483647 h 3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84"/>
              <a:gd name="T115" fmla="*/ 0 h 3168"/>
              <a:gd name="T116" fmla="*/ 2784 w 2784"/>
              <a:gd name="T117" fmla="*/ 3168 h 3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84" h="3168">
                <a:moveTo>
                  <a:pt x="2784" y="336"/>
                </a:moveTo>
                <a:cubicBezTo>
                  <a:pt x="2344" y="168"/>
                  <a:pt x="1904" y="0"/>
                  <a:pt x="1440" y="0"/>
                </a:cubicBezTo>
                <a:cubicBezTo>
                  <a:pt x="976" y="0"/>
                  <a:pt x="0" y="216"/>
                  <a:pt x="0" y="336"/>
                </a:cubicBezTo>
                <a:cubicBezTo>
                  <a:pt x="0" y="456"/>
                  <a:pt x="1008" y="696"/>
                  <a:pt x="1440" y="720"/>
                </a:cubicBezTo>
                <a:cubicBezTo>
                  <a:pt x="1872" y="744"/>
                  <a:pt x="2592" y="568"/>
                  <a:pt x="2592" y="480"/>
                </a:cubicBezTo>
                <a:cubicBezTo>
                  <a:pt x="2592" y="392"/>
                  <a:pt x="1848" y="176"/>
                  <a:pt x="1440" y="192"/>
                </a:cubicBezTo>
                <a:cubicBezTo>
                  <a:pt x="1032" y="208"/>
                  <a:pt x="128" y="432"/>
                  <a:pt x="144" y="576"/>
                </a:cubicBezTo>
                <a:cubicBezTo>
                  <a:pt x="160" y="720"/>
                  <a:pt x="1200" y="1000"/>
                  <a:pt x="1536" y="1056"/>
                </a:cubicBezTo>
                <a:cubicBezTo>
                  <a:pt x="1872" y="1112"/>
                  <a:pt x="1992" y="960"/>
                  <a:pt x="2160" y="912"/>
                </a:cubicBezTo>
                <a:cubicBezTo>
                  <a:pt x="2328" y="864"/>
                  <a:pt x="2656" y="848"/>
                  <a:pt x="2544" y="768"/>
                </a:cubicBezTo>
                <a:cubicBezTo>
                  <a:pt x="2432" y="688"/>
                  <a:pt x="1856" y="416"/>
                  <a:pt x="1488" y="432"/>
                </a:cubicBezTo>
                <a:cubicBezTo>
                  <a:pt x="1120" y="448"/>
                  <a:pt x="312" y="704"/>
                  <a:pt x="336" y="864"/>
                </a:cubicBezTo>
                <a:cubicBezTo>
                  <a:pt x="360" y="1024"/>
                  <a:pt x="1272" y="1360"/>
                  <a:pt x="1632" y="1392"/>
                </a:cubicBezTo>
                <a:cubicBezTo>
                  <a:pt x="1992" y="1424"/>
                  <a:pt x="2472" y="1136"/>
                  <a:pt x="2496" y="1056"/>
                </a:cubicBezTo>
                <a:cubicBezTo>
                  <a:pt x="2520" y="976"/>
                  <a:pt x="1936" y="936"/>
                  <a:pt x="1776" y="912"/>
                </a:cubicBezTo>
                <a:cubicBezTo>
                  <a:pt x="1616" y="888"/>
                  <a:pt x="1744" y="880"/>
                  <a:pt x="1536" y="912"/>
                </a:cubicBezTo>
                <a:cubicBezTo>
                  <a:pt x="1328" y="944"/>
                  <a:pt x="504" y="976"/>
                  <a:pt x="528" y="1104"/>
                </a:cubicBezTo>
                <a:cubicBezTo>
                  <a:pt x="552" y="1232"/>
                  <a:pt x="1360" y="1632"/>
                  <a:pt x="1680" y="1680"/>
                </a:cubicBezTo>
                <a:cubicBezTo>
                  <a:pt x="2000" y="1728"/>
                  <a:pt x="2456" y="1472"/>
                  <a:pt x="2448" y="1392"/>
                </a:cubicBezTo>
                <a:cubicBezTo>
                  <a:pt x="2440" y="1312"/>
                  <a:pt x="1912" y="1184"/>
                  <a:pt x="1632" y="1200"/>
                </a:cubicBezTo>
                <a:cubicBezTo>
                  <a:pt x="1352" y="1216"/>
                  <a:pt x="752" y="1352"/>
                  <a:pt x="768" y="1488"/>
                </a:cubicBezTo>
                <a:cubicBezTo>
                  <a:pt x="784" y="1624"/>
                  <a:pt x="1456" y="1984"/>
                  <a:pt x="1728" y="2016"/>
                </a:cubicBezTo>
                <a:cubicBezTo>
                  <a:pt x="2000" y="2048"/>
                  <a:pt x="2416" y="1760"/>
                  <a:pt x="2400" y="1680"/>
                </a:cubicBezTo>
                <a:cubicBezTo>
                  <a:pt x="2384" y="1600"/>
                  <a:pt x="1880" y="1512"/>
                  <a:pt x="1632" y="1536"/>
                </a:cubicBezTo>
                <a:cubicBezTo>
                  <a:pt x="1384" y="1560"/>
                  <a:pt x="888" y="1688"/>
                  <a:pt x="912" y="1824"/>
                </a:cubicBezTo>
                <a:cubicBezTo>
                  <a:pt x="936" y="1960"/>
                  <a:pt x="1536" y="2320"/>
                  <a:pt x="1776" y="2352"/>
                </a:cubicBezTo>
                <a:cubicBezTo>
                  <a:pt x="2016" y="2384"/>
                  <a:pt x="2360" y="2104"/>
                  <a:pt x="2352" y="2016"/>
                </a:cubicBezTo>
                <a:cubicBezTo>
                  <a:pt x="2344" y="1928"/>
                  <a:pt x="1936" y="1800"/>
                  <a:pt x="1728" y="1824"/>
                </a:cubicBezTo>
                <a:cubicBezTo>
                  <a:pt x="1520" y="1848"/>
                  <a:pt x="1080" y="2016"/>
                  <a:pt x="1104" y="2160"/>
                </a:cubicBezTo>
                <a:cubicBezTo>
                  <a:pt x="1128" y="2304"/>
                  <a:pt x="1664" y="2648"/>
                  <a:pt x="1872" y="2688"/>
                </a:cubicBezTo>
                <a:cubicBezTo>
                  <a:pt x="2080" y="2728"/>
                  <a:pt x="2368" y="2488"/>
                  <a:pt x="2352" y="2400"/>
                </a:cubicBezTo>
                <a:cubicBezTo>
                  <a:pt x="2336" y="2312"/>
                  <a:pt x="1968" y="2144"/>
                  <a:pt x="1776" y="2160"/>
                </a:cubicBezTo>
                <a:cubicBezTo>
                  <a:pt x="1584" y="2176"/>
                  <a:pt x="1168" y="2368"/>
                  <a:pt x="1200" y="2496"/>
                </a:cubicBezTo>
                <a:cubicBezTo>
                  <a:pt x="1232" y="2624"/>
                  <a:pt x="1776" y="2896"/>
                  <a:pt x="1968" y="2928"/>
                </a:cubicBezTo>
                <a:cubicBezTo>
                  <a:pt x="2160" y="2960"/>
                  <a:pt x="2376" y="2760"/>
                  <a:pt x="2352" y="2688"/>
                </a:cubicBezTo>
                <a:cubicBezTo>
                  <a:pt x="2328" y="2616"/>
                  <a:pt x="1992" y="2464"/>
                  <a:pt x="1824" y="2496"/>
                </a:cubicBezTo>
                <a:cubicBezTo>
                  <a:pt x="1656" y="2528"/>
                  <a:pt x="1304" y="2768"/>
                  <a:pt x="1344" y="2880"/>
                </a:cubicBezTo>
                <a:cubicBezTo>
                  <a:pt x="1384" y="2992"/>
                  <a:pt x="1944" y="3120"/>
                  <a:pt x="2064" y="3168"/>
                </a:cubicBezTo>
              </a:path>
            </a:pathLst>
          </a:custGeom>
          <a:noFill/>
          <a:ln w="38100">
            <a:solidFill>
              <a:srgbClr val="000000"/>
            </a:solidFill>
            <a:round/>
            <a:headEnd/>
            <a:tailEnd type="triangle" w="med" len="med"/>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de-CH" sz="2400" b="0" i="0" u="none" strike="noStrike" kern="0" cap="none" spc="0" normalizeH="0" baseline="0" noProof="0" dirty="0" smtClean="0">
              <a:ln>
                <a:noFill/>
              </a:ln>
              <a:solidFill>
                <a:srgbClr val="000000"/>
              </a:solidFill>
              <a:effectLst/>
              <a:uLnTx/>
              <a:uFillTx/>
              <a:latin typeface="Arial" charset="0"/>
            </a:endParaRPr>
          </a:p>
        </p:txBody>
      </p:sp>
    </p:spTree>
    <p:extLst>
      <p:ext uri="{BB962C8B-B14F-4D97-AF65-F5344CB8AC3E}">
        <p14:creationId xmlns:p14="http://schemas.microsoft.com/office/powerpoint/2010/main" val="661678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(3) Wählen Sie den richtigen Stil im Umgang mit Konflikten</a:t>
            </a:r>
            <a:endParaRPr lang="de-DE" noProof="0" dirty="0"/>
          </a:p>
        </p:txBody>
      </p:sp>
      <p:pic>
        <p:nvPicPr>
          <p:cNvPr id="4" name="Inhaltsplatzhalter 3" descr="Bildschirmfoto 2013-09-11 um 14.53.27.png"/>
          <p:cNvPicPr>
            <a:picLocks noGrp="1" noChangeAspect="1"/>
          </p:cNvPicPr>
          <p:nvPr>
            <p:ph idx="1"/>
          </p:nvPr>
        </p:nvPicPr>
        <p:blipFill>
          <a:blip r:embed="rId3" cstate="print">
            <a:extLst>
              <a:ext uri="{28A0092B-C50C-407E-A947-70E740481C1C}">
                <a14:useLocalDpi xmlns:a14="http://schemas.microsoft.com/office/drawing/2010/main" val="0"/>
              </a:ext>
            </a:extLst>
          </a:blip>
          <a:srcRect l="-31302" r="-31302"/>
          <a:stretch>
            <a:fillRect/>
          </a:stretch>
        </p:blipFill>
        <p:spPr>
          <a:xfrm>
            <a:off x="-656974" y="980727"/>
            <a:ext cx="11062790" cy="5619731"/>
          </a:xfrm>
        </p:spPr>
      </p:pic>
    </p:spTree>
    <p:extLst>
      <p:ext uri="{BB962C8B-B14F-4D97-AF65-F5344CB8AC3E}">
        <p14:creationId xmlns:p14="http://schemas.microsoft.com/office/powerpoint/2010/main" val="1187313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52" y="4623658"/>
            <a:ext cx="2466975" cy="1847850"/>
          </a:xfrm>
          <a:prstGeom prst="rect">
            <a:avLst/>
          </a:prstGeom>
        </p:spPr>
      </p:pic>
      <p:sp>
        <p:nvSpPr>
          <p:cNvPr id="44034" name="Rectangle 2"/>
          <p:cNvSpPr>
            <a:spLocks noGrp="1" noChangeArrowheads="1"/>
          </p:cNvSpPr>
          <p:nvPr>
            <p:ph type="title"/>
          </p:nvPr>
        </p:nvSpPr>
        <p:spPr/>
        <p:txBody>
          <a:bodyPr/>
          <a:lstStyle/>
          <a:p>
            <a:pPr eaLnBrk="1" hangingPunct="1"/>
            <a:endParaRPr lang="de-DE" noProof="0" dirty="0" smtClean="0"/>
          </a:p>
        </p:txBody>
      </p:sp>
      <p:sp>
        <p:nvSpPr>
          <p:cNvPr id="44035" name="Rectangle 3"/>
          <p:cNvSpPr>
            <a:spLocks noChangeArrowheads="1"/>
          </p:cNvSpPr>
          <p:nvPr/>
        </p:nvSpPr>
        <p:spPr bwMode="auto">
          <a:xfrm>
            <a:off x="450850" y="2205038"/>
            <a:ext cx="9004300" cy="2736850"/>
          </a:xfrm>
          <a:prstGeom prst="rect">
            <a:avLst/>
          </a:prstGeom>
          <a:solidFill>
            <a:srgbClr val="FFC000"/>
          </a:solidFill>
          <a:ln w="12700">
            <a:noFill/>
            <a:miter lim="800000"/>
            <a:headEnd/>
            <a:tailEnd/>
          </a:ln>
        </p:spPr>
        <p:txBody>
          <a:bodyPr anchor="ctr"/>
          <a:lstStyle/>
          <a:p>
            <a:pPr algn="ctr" eaLnBrk="0" hangingPunct="0">
              <a:lnSpc>
                <a:spcPct val="110000"/>
              </a:lnSpc>
              <a:spcBef>
                <a:spcPct val="20000"/>
              </a:spcBef>
            </a:pPr>
            <a:r>
              <a:rPr lang="de-DE" sz="4800" b="1" dirty="0" smtClean="0">
                <a:solidFill>
                  <a:srgbClr val="246237"/>
                </a:solidFill>
                <a:latin typeface="Arial" charset="0"/>
              </a:rPr>
              <a:t>Umsetzung der Strategie</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1664" y="4509120"/>
            <a:ext cx="3312368" cy="2224364"/>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1038" y="619668"/>
            <a:ext cx="3763925" cy="1831777"/>
          </a:xfrm>
          <a:prstGeom prst="rect">
            <a:avLst/>
          </a:prstGeom>
        </p:spPr>
      </p:pic>
    </p:spTree>
    <p:extLst>
      <p:ext uri="{BB962C8B-B14F-4D97-AF65-F5344CB8AC3E}">
        <p14:creationId xmlns:p14="http://schemas.microsoft.com/office/powerpoint/2010/main" val="54018868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bwMode="auto">
          <a:xfrm>
            <a:off x="5775068" y="1571782"/>
            <a:ext cx="1084521" cy="34468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48" name="Rechteck 47"/>
          <p:cNvSpPr/>
          <p:nvPr/>
        </p:nvSpPr>
        <p:spPr bwMode="auto">
          <a:xfrm>
            <a:off x="308344" y="1690577"/>
            <a:ext cx="1701209" cy="45720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2" name="Titel 1"/>
          <p:cNvSpPr>
            <a:spLocks noGrp="1"/>
          </p:cNvSpPr>
          <p:nvPr>
            <p:ph type="title"/>
          </p:nvPr>
        </p:nvSpPr>
        <p:spPr>
          <a:xfrm>
            <a:off x="193677" y="190500"/>
            <a:ext cx="9361489" cy="646113"/>
          </a:xfrm>
        </p:spPr>
        <p:txBody>
          <a:bodyPr/>
          <a:lstStyle/>
          <a:p>
            <a:r>
              <a:rPr lang="de-DE" sz="2600" noProof="0" dirty="0" smtClean="0"/>
              <a:t>2. Schritt: Erwartungen, Leistungsversprechen und Ziele</a:t>
            </a:r>
            <a:endParaRPr lang="de-DE" sz="2600" noProof="0" dirty="0"/>
          </a:p>
        </p:txBody>
      </p:sp>
      <p:sp>
        <p:nvSpPr>
          <p:cNvPr id="9" name="AutoShape 2" descr="Bildergebnis für Verhandlu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7" name="Rechteck 6"/>
          <p:cNvSpPr/>
          <p:nvPr/>
        </p:nvSpPr>
        <p:spPr bwMode="auto">
          <a:xfrm>
            <a:off x="334311" y="865416"/>
            <a:ext cx="9397184" cy="541533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8" name="Textfeld 7"/>
          <p:cNvSpPr txBox="1"/>
          <p:nvPr/>
        </p:nvSpPr>
        <p:spPr>
          <a:xfrm>
            <a:off x="347035" y="865416"/>
            <a:ext cx="1723549" cy="830997"/>
          </a:xfrm>
          <a:prstGeom prst="rect">
            <a:avLst/>
          </a:prstGeom>
          <a:noFill/>
        </p:spPr>
        <p:txBody>
          <a:bodyPr wrap="none" rtlCol="0">
            <a:spAutoFit/>
          </a:bodyPr>
          <a:lstStyle/>
          <a:p>
            <a:r>
              <a:rPr lang="de-DE" sz="1600" dirty="0" smtClean="0">
                <a:solidFill>
                  <a:srgbClr val="000000"/>
                </a:solidFill>
              </a:rPr>
              <a:t>Wir alle nehmen </a:t>
            </a:r>
            <a:br>
              <a:rPr lang="de-DE" sz="1600" dirty="0" smtClean="0">
                <a:solidFill>
                  <a:srgbClr val="000000"/>
                </a:solidFill>
              </a:rPr>
            </a:br>
            <a:r>
              <a:rPr lang="de-DE" sz="1600" dirty="0" smtClean="0">
                <a:solidFill>
                  <a:srgbClr val="000000"/>
                </a:solidFill>
              </a:rPr>
              <a:t>jetzt diese drei</a:t>
            </a:r>
            <a:endParaRPr lang="de-DE" sz="1600" dirty="0">
              <a:solidFill>
                <a:srgbClr val="000000"/>
              </a:solidFill>
            </a:endParaRPr>
          </a:p>
          <a:p>
            <a:r>
              <a:rPr lang="de-DE" sz="1600" dirty="0" smtClean="0">
                <a:solidFill>
                  <a:srgbClr val="000000"/>
                </a:solidFill>
              </a:rPr>
              <a:t>Interessengr.:</a:t>
            </a:r>
            <a:endParaRPr lang="de-DE" sz="1600" dirty="0">
              <a:solidFill>
                <a:srgbClr val="000000"/>
              </a:solidFill>
            </a:endParaRPr>
          </a:p>
        </p:txBody>
      </p:sp>
      <p:cxnSp>
        <p:nvCxnSpPr>
          <p:cNvPr id="11" name="Gerader Verbinder 10"/>
          <p:cNvCxnSpPr/>
          <p:nvPr/>
        </p:nvCxnSpPr>
        <p:spPr bwMode="auto">
          <a:xfrm flipH="1">
            <a:off x="2004303" y="850605"/>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feld 25"/>
          <p:cNvSpPr txBox="1"/>
          <p:nvPr/>
        </p:nvSpPr>
        <p:spPr>
          <a:xfrm>
            <a:off x="2078709" y="865416"/>
            <a:ext cx="2813591" cy="830997"/>
          </a:xfrm>
          <a:prstGeom prst="rect">
            <a:avLst/>
          </a:prstGeom>
          <a:noFill/>
        </p:spPr>
        <p:txBody>
          <a:bodyPr wrap="none" rtlCol="0">
            <a:spAutoFit/>
          </a:bodyPr>
          <a:lstStyle/>
          <a:p>
            <a:pPr>
              <a:spcBef>
                <a:spcPts val="0"/>
              </a:spcBef>
            </a:pPr>
            <a:r>
              <a:rPr lang="de-DE" sz="1600" dirty="0" smtClean="0">
                <a:solidFill>
                  <a:srgbClr val="000000"/>
                </a:solidFill>
              </a:rPr>
              <a:t>(a) Was sind deren drei</a:t>
            </a:r>
          </a:p>
          <a:p>
            <a:pPr>
              <a:spcBef>
                <a:spcPts val="0"/>
              </a:spcBef>
            </a:pPr>
            <a:r>
              <a:rPr lang="de-DE" sz="1600" dirty="0" smtClean="0">
                <a:solidFill>
                  <a:srgbClr val="000000"/>
                </a:solidFill>
              </a:rPr>
              <a:t>wichtigste Erwartungen</a:t>
            </a:r>
            <a:r>
              <a:rPr dirty="0"/>
              <a:t/>
            </a:r>
            <a:br>
              <a:rPr dirty="0"/>
            </a:br>
            <a:r>
              <a:rPr lang="de-DE" sz="1600" dirty="0" smtClean="0">
                <a:solidFill>
                  <a:srgbClr val="000000"/>
                </a:solidFill>
              </a:rPr>
              <a:t>an die Schule?</a:t>
            </a:r>
            <a:endParaRPr lang="de-DE" sz="1600" dirty="0">
              <a:solidFill>
                <a:srgbClr val="000000"/>
              </a:solidFill>
            </a:endParaRPr>
          </a:p>
        </p:txBody>
      </p:sp>
      <p:cxnSp>
        <p:nvCxnSpPr>
          <p:cNvPr id="27" name="Gerader Verbinder 26"/>
          <p:cNvCxnSpPr/>
          <p:nvPr/>
        </p:nvCxnSpPr>
        <p:spPr bwMode="auto">
          <a:xfrm flipH="1">
            <a:off x="5326885" y="850604"/>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Gerader Verbinder 14"/>
          <p:cNvCxnSpPr/>
          <p:nvPr/>
        </p:nvCxnSpPr>
        <p:spPr bwMode="auto">
          <a:xfrm flipV="1">
            <a:off x="308344" y="1690577"/>
            <a:ext cx="5018568" cy="5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9" name="Gruppieren 38"/>
          <p:cNvGrpSpPr/>
          <p:nvPr/>
        </p:nvGrpSpPr>
        <p:grpSpPr>
          <a:xfrm>
            <a:off x="308344" y="3212976"/>
            <a:ext cx="5018541" cy="1516563"/>
            <a:chOff x="308344" y="3212976"/>
            <a:chExt cx="9397184" cy="1516563"/>
          </a:xfrm>
        </p:grpSpPr>
        <p:cxnSp>
          <p:nvCxnSpPr>
            <p:cNvPr id="31" name="Gerader Verbinder 30"/>
            <p:cNvCxnSpPr/>
            <p:nvPr/>
          </p:nvCxnSpPr>
          <p:spPr bwMode="auto">
            <a:xfrm>
              <a:off x="308344" y="3212976"/>
              <a:ext cx="939718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Gerader Verbinder 31"/>
            <p:cNvCxnSpPr/>
            <p:nvPr/>
          </p:nvCxnSpPr>
          <p:spPr bwMode="auto">
            <a:xfrm>
              <a:off x="308344" y="4729539"/>
              <a:ext cx="939718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17" name="Textfeld 16"/>
          <p:cNvSpPr txBox="1"/>
          <p:nvPr/>
        </p:nvSpPr>
        <p:spPr>
          <a:xfrm>
            <a:off x="347035" y="1752858"/>
            <a:ext cx="1380506" cy="707886"/>
          </a:xfrm>
          <a:prstGeom prst="rect">
            <a:avLst/>
          </a:prstGeom>
          <a:noFill/>
        </p:spPr>
        <p:txBody>
          <a:bodyPr wrap="none" rtlCol="0">
            <a:spAutoFit/>
          </a:bodyPr>
          <a:lstStyle/>
          <a:p>
            <a:r>
              <a:rPr lang="de-DE" dirty="0" smtClean="0">
                <a:solidFill>
                  <a:srgbClr val="000000"/>
                </a:solidFill>
              </a:rPr>
              <a:t>Das</a:t>
            </a:r>
            <a:r>
              <a:rPr dirty="0"/>
              <a:t/>
            </a:r>
            <a:br>
              <a:rPr dirty="0"/>
            </a:br>
            <a:r>
              <a:rPr lang="de-DE" dirty="0" smtClean="0">
                <a:solidFill>
                  <a:srgbClr val="000000"/>
                </a:solidFill>
              </a:rPr>
              <a:t>Kloster</a:t>
            </a:r>
            <a:endParaRPr lang="de-DE" dirty="0">
              <a:solidFill>
                <a:srgbClr val="000000"/>
              </a:solidFill>
            </a:endParaRPr>
          </a:p>
        </p:txBody>
      </p:sp>
      <p:sp>
        <p:nvSpPr>
          <p:cNvPr id="34" name="Textfeld 33"/>
          <p:cNvSpPr txBox="1"/>
          <p:nvPr/>
        </p:nvSpPr>
        <p:spPr>
          <a:xfrm>
            <a:off x="347035" y="3269420"/>
            <a:ext cx="1225464" cy="707886"/>
          </a:xfrm>
          <a:prstGeom prst="rect">
            <a:avLst/>
          </a:prstGeom>
          <a:noFill/>
        </p:spPr>
        <p:txBody>
          <a:bodyPr wrap="none" rtlCol="0">
            <a:spAutoFit/>
          </a:bodyPr>
          <a:lstStyle/>
          <a:p>
            <a:r>
              <a:rPr lang="de-DE" dirty="0" smtClean="0">
                <a:solidFill>
                  <a:srgbClr val="000000"/>
                </a:solidFill>
              </a:rPr>
              <a:t>Die</a:t>
            </a:r>
            <a:r>
              <a:rPr dirty="0"/>
              <a:t/>
            </a:r>
            <a:br>
              <a:rPr dirty="0"/>
            </a:br>
            <a:r>
              <a:rPr lang="de-DE" dirty="0" smtClean="0">
                <a:solidFill>
                  <a:srgbClr val="000000"/>
                </a:solidFill>
              </a:rPr>
              <a:t>Lehrer</a:t>
            </a:r>
            <a:endParaRPr lang="de-DE" dirty="0">
              <a:solidFill>
                <a:srgbClr val="000000"/>
              </a:solidFill>
            </a:endParaRPr>
          </a:p>
        </p:txBody>
      </p:sp>
      <p:sp>
        <p:nvSpPr>
          <p:cNvPr id="35" name="Textfeld 34"/>
          <p:cNvSpPr txBox="1"/>
          <p:nvPr/>
        </p:nvSpPr>
        <p:spPr>
          <a:xfrm>
            <a:off x="347035" y="4782856"/>
            <a:ext cx="1196161" cy="707886"/>
          </a:xfrm>
          <a:prstGeom prst="rect">
            <a:avLst/>
          </a:prstGeom>
          <a:noFill/>
        </p:spPr>
        <p:txBody>
          <a:bodyPr wrap="none" rtlCol="0">
            <a:spAutoFit/>
          </a:bodyPr>
          <a:lstStyle/>
          <a:p>
            <a:r>
              <a:rPr lang="de-DE" dirty="0" smtClean="0">
                <a:solidFill>
                  <a:srgbClr val="000000"/>
                </a:solidFill>
              </a:rPr>
              <a:t>Die</a:t>
            </a:r>
            <a:r>
              <a:rPr dirty="0"/>
              <a:t/>
            </a:r>
            <a:br>
              <a:rPr dirty="0"/>
            </a:br>
            <a:r>
              <a:rPr lang="de-DE" dirty="0" smtClean="0">
                <a:solidFill>
                  <a:srgbClr val="000000"/>
                </a:solidFill>
              </a:rPr>
              <a:t>Schüler</a:t>
            </a:r>
            <a:endParaRPr lang="de-DE" dirty="0">
              <a:solidFill>
                <a:srgbClr val="000000"/>
              </a:solidFill>
            </a:endParaRPr>
          </a:p>
        </p:txBody>
      </p:sp>
      <p:sp>
        <p:nvSpPr>
          <p:cNvPr id="36" name="Textfeld 35"/>
          <p:cNvSpPr txBox="1"/>
          <p:nvPr/>
        </p:nvSpPr>
        <p:spPr>
          <a:xfrm>
            <a:off x="2000672" y="1756779"/>
            <a:ext cx="2820003" cy="1477328"/>
          </a:xfrm>
          <a:prstGeom prst="rect">
            <a:avLst/>
          </a:prstGeom>
          <a:noFill/>
        </p:spPr>
        <p:txBody>
          <a:bodyPr wrap="none" rtlCol="0">
            <a:spAutoFit/>
          </a:bodyPr>
          <a:lstStyle/>
          <a:p>
            <a:pPr>
              <a:spcBef>
                <a:spcPts val="600"/>
              </a:spcBef>
            </a:pPr>
            <a:r>
              <a:rPr lang="de-DE" dirty="0" smtClean="0">
                <a:solidFill>
                  <a:srgbClr val="000000"/>
                </a:solidFill>
              </a:rPr>
              <a:t>1. Verbreitung der</a:t>
            </a:r>
            <a:r>
              <a:rPr lang="de-DE" dirty="0" smtClean="0"/>
              <a:t> </a:t>
            </a:r>
            <a:r>
              <a:rPr dirty="0"/>
              <a:t/>
            </a:r>
            <a:br>
              <a:rPr dirty="0"/>
            </a:br>
            <a:r>
              <a:rPr lang="de-DE" dirty="0" smtClean="0"/>
              <a:t>    </a:t>
            </a:r>
            <a:r>
              <a:rPr lang="de-DE" dirty="0">
                <a:solidFill>
                  <a:srgbClr val="000000"/>
                </a:solidFill>
              </a:rPr>
              <a:t>Benediktinermission</a:t>
            </a:r>
            <a:r>
              <a:rPr lang="de-DE" dirty="0" smtClean="0"/>
              <a:t> </a:t>
            </a:r>
          </a:p>
          <a:p>
            <a:pPr>
              <a:spcBef>
                <a:spcPts val="600"/>
              </a:spcBef>
            </a:pPr>
            <a:r>
              <a:rPr lang="de-DE" dirty="0" smtClean="0">
                <a:solidFill>
                  <a:srgbClr val="000000"/>
                </a:solidFill>
              </a:rPr>
              <a:t>2. Regelmäßige Einkünfte</a:t>
            </a:r>
          </a:p>
          <a:p>
            <a:pPr>
              <a:spcBef>
                <a:spcPts val="600"/>
              </a:spcBef>
            </a:pPr>
            <a:r>
              <a:rPr lang="de-DE" dirty="0" smtClean="0">
                <a:solidFill>
                  <a:srgbClr val="000000"/>
                </a:solidFill>
              </a:rPr>
              <a:t>3. Frisches Blut</a:t>
            </a:r>
            <a:endParaRPr lang="de-DE" dirty="0">
              <a:solidFill>
                <a:srgbClr val="000000"/>
              </a:solidFill>
            </a:endParaRPr>
          </a:p>
        </p:txBody>
      </p:sp>
      <p:sp>
        <p:nvSpPr>
          <p:cNvPr id="37" name="Textfeld 36"/>
          <p:cNvSpPr txBox="1"/>
          <p:nvPr/>
        </p:nvSpPr>
        <p:spPr>
          <a:xfrm>
            <a:off x="2000672" y="3256849"/>
            <a:ext cx="3395673" cy="1477328"/>
          </a:xfrm>
          <a:prstGeom prst="rect">
            <a:avLst/>
          </a:prstGeom>
          <a:noFill/>
        </p:spPr>
        <p:txBody>
          <a:bodyPr wrap="none" rtlCol="0">
            <a:spAutoFit/>
          </a:bodyPr>
          <a:lstStyle/>
          <a:p>
            <a:pPr>
              <a:spcBef>
                <a:spcPts val="600"/>
              </a:spcBef>
            </a:pPr>
            <a:r>
              <a:rPr lang="de-DE" dirty="0" smtClean="0">
                <a:solidFill>
                  <a:srgbClr val="000000"/>
                </a:solidFill>
              </a:rPr>
              <a:t>1. Sicherer Arbeitsplatz</a:t>
            </a:r>
          </a:p>
          <a:p>
            <a:pPr>
              <a:spcBef>
                <a:spcPts val="600"/>
              </a:spcBef>
            </a:pPr>
            <a:r>
              <a:rPr lang="de-DE" dirty="0" smtClean="0">
                <a:solidFill>
                  <a:srgbClr val="000000"/>
                </a:solidFill>
              </a:rPr>
              <a:t>2. Lehrfreiheit</a:t>
            </a:r>
          </a:p>
          <a:p>
            <a:pPr>
              <a:spcBef>
                <a:spcPts val="600"/>
              </a:spcBef>
            </a:pPr>
            <a:r>
              <a:rPr lang="de-DE" dirty="0" smtClean="0">
                <a:solidFill>
                  <a:srgbClr val="000000"/>
                </a:solidFill>
              </a:rPr>
              <a:t>3. Gemeinschaft auf Grund-</a:t>
            </a:r>
            <a:r>
              <a:rPr dirty="0"/>
              <a:t/>
            </a:r>
            <a:br>
              <a:rPr dirty="0"/>
            </a:br>
            <a:r>
              <a:rPr lang="de-DE" dirty="0" smtClean="0"/>
              <a:t>    lage </a:t>
            </a:r>
            <a:r>
              <a:rPr lang="de-DE" dirty="0" smtClean="0">
                <a:solidFill>
                  <a:srgbClr val="000000"/>
                </a:solidFill>
              </a:rPr>
              <a:t>gemeinsamer Werte</a:t>
            </a:r>
          </a:p>
        </p:txBody>
      </p:sp>
      <p:sp>
        <p:nvSpPr>
          <p:cNvPr id="38" name="Textfeld 37"/>
          <p:cNvSpPr txBox="1"/>
          <p:nvPr/>
        </p:nvSpPr>
        <p:spPr>
          <a:xfrm>
            <a:off x="2000672" y="4850199"/>
            <a:ext cx="2360133" cy="1785104"/>
          </a:xfrm>
          <a:prstGeom prst="rect">
            <a:avLst/>
          </a:prstGeom>
          <a:noFill/>
        </p:spPr>
        <p:txBody>
          <a:bodyPr wrap="none" rtlCol="0">
            <a:spAutoFit/>
          </a:bodyPr>
          <a:lstStyle/>
          <a:p>
            <a:pPr>
              <a:spcBef>
                <a:spcPts val="1200"/>
              </a:spcBef>
            </a:pPr>
            <a:r>
              <a:rPr lang="de-DE" dirty="0" smtClean="0">
                <a:solidFill>
                  <a:srgbClr val="000000"/>
                </a:solidFill>
              </a:rPr>
              <a:t>1. Effizient</a:t>
            </a:r>
            <a:r>
              <a:rPr lang="de-DE" dirty="0" smtClean="0"/>
              <a:t>es </a:t>
            </a:r>
            <a:r>
              <a:rPr lang="de-DE" dirty="0" smtClean="0">
                <a:solidFill>
                  <a:srgbClr val="000000"/>
                </a:solidFill>
              </a:rPr>
              <a:t>Lernen</a:t>
            </a:r>
          </a:p>
          <a:p>
            <a:pPr>
              <a:spcBef>
                <a:spcPts val="1200"/>
              </a:spcBef>
            </a:pPr>
            <a:r>
              <a:rPr lang="de-DE" dirty="0" smtClean="0">
                <a:solidFill>
                  <a:srgbClr val="000000"/>
                </a:solidFill>
              </a:rPr>
              <a:t>2. Inspiration</a:t>
            </a:r>
          </a:p>
          <a:p>
            <a:pPr>
              <a:spcBef>
                <a:spcPts val="1200"/>
              </a:spcBef>
            </a:pPr>
            <a:r>
              <a:rPr lang="de-DE" dirty="0" smtClean="0">
                <a:solidFill>
                  <a:srgbClr val="000000"/>
                </a:solidFill>
              </a:rPr>
              <a:t>3. Schulabschluss</a:t>
            </a:r>
          </a:p>
          <a:p>
            <a:pPr marL="457200" indent="-457200">
              <a:spcBef>
                <a:spcPts val="1200"/>
              </a:spcBef>
              <a:buFontTx/>
              <a:buAutoNum type="arabicPeriod"/>
            </a:pPr>
            <a:endParaRPr lang="de-DE" dirty="0" smtClean="0">
              <a:solidFill>
                <a:srgbClr val="000000"/>
              </a:solidFill>
            </a:endParaRPr>
          </a:p>
        </p:txBody>
      </p:sp>
      <p:sp>
        <p:nvSpPr>
          <p:cNvPr id="40" name="Textfeld 39"/>
          <p:cNvSpPr txBox="1"/>
          <p:nvPr/>
        </p:nvSpPr>
        <p:spPr>
          <a:xfrm>
            <a:off x="5313040" y="926718"/>
            <a:ext cx="4655442" cy="2862322"/>
          </a:xfrm>
          <a:prstGeom prst="rect">
            <a:avLst/>
          </a:prstGeom>
          <a:noFill/>
        </p:spPr>
        <p:txBody>
          <a:bodyPr wrap="none" rtlCol="0">
            <a:spAutoFit/>
          </a:bodyPr>
          <a:lstStyle/>
          <a:p>
            <a:pPr>
              <a:spcBef>
                <a:spcPts val="0"/>
              </a:spcBef>
            </a:pPr>
            <a:r>
              <a:rPr lang="de-DE" dirty="0" smtClean="0"/>
              <a:t>(b) Wie lautet Ihr Leistungsversprechen</a:t>
            </a:r>
            <a:endParaRPr lang="de-DE" sz="1800" dirty="0">
              <a:solidFill>
                <a:srgbClr val="000000"/>
              </a:solidFill>
            </a:endParaRPr>
          </a:p>
          <a:p>
            <a:pPr>
              <a:spcBef>
                <a:spcPts val="0"/>
              </a:spcBef>
            </a:pPr>
            <a:r>
              <a:rPr lang="de-DE" dirty="0" smtClean="0"/>
              <a:t>      gegenüber der Interessengruppe </a:t>
            </a:r>
            <a:br>
              <a:rPr lang="de-DE" dirty="0" smtClean="0"/>
            </a:br>
            <a:r>
              <a:rPr lang="de-DE" dirty="0" smtClean="0"/>
              <a:t>      „Schüler“?</a:t>
            </a:r>
          </a:p>
          <a:p>
            <a:pPr>
              <a:spcBef>
                <a:spcPts val="0"/>
              </a:spcBef>
            </a:pPr>
            <a:endParaRPr lang="de-DE" dirty="0">
              <a:solidFill>
                <a:srgbClr val="000000"/>
              </a:solidFill>
            </a:endParaRPr>
          </a:p>
          <a:p>
            <a:pPr marL="342900" indent="-342900">
              <a:spcBef>
                <a:spcPts val="0"/>
              </a:spcBef>
              <a:buFont typeface="Arial" panose="020B0604020202020204" pitchFamily="34" charset="0"/>
              <a:buChar char="•"/>
            </a:pPr>
            <a:r>
              <a:rPr lang="de-DE" dirty="0" smtClean="0">
                <a:solidFill>
                  <a:srgbClr val="000000"/>
                </a:solidFill>
              </a:rPr>
              <a:t>Christliche Bildung</a:t>
            </a:r>
          </a:p>
          <a:p>
            <a:pPr marL="342900" indent="-342900">
              <a:spcBef>
                <a:spcPts val="0"/>
              </a:spcBef>
              <a:buFont typeface="Arial" panose="020B0604020202020204" pitchFamily="34" charset="0"/>
              <a:buChar char="•"/>
            </a:pPr>
            <a:r>
              <a:rPr lang="de-DE" dirty="0" smtClean="0">
                <a:solidFill>
                  <a:srgbClr val="000000"/>
                </a:solidFill>
              </a:rPr>
              <a:t>Hervorragende Lehrqualität</a:t>
            </a:r>
          </a:p>
          <a:p>
            <a:pPr marL="342900" indent="-342900">
              <a:spcBef>
                <a:spcPts val="0"/>
              </a:spcBef>
              <a:buFont typeface="Arial" panose="020B0604020202020204" pitchFamily="34" charset="0"/>
              <a:buChar char="•"/>
            </a:pPr>
            <a:r>
              <a:rPr lang="de-DE" dirty="0" smtClean="0">
                <a:solidFill>
                  <a:srgbClr val="000000"/>
                </a:solidFill>
              </a:rPr>
              <a:t>Friedliche Atmosphäre</a:t>
            </a:r>
          </a:p>
          <a:p>
            <a:pPr marL="342900" indent="-342900">
              <a:spcBef>
                <a:spcPts val="0"/>
              </a:spcBef>
              <a:buFont typeface="Arial" panose="020B0604020202020204" pitchFamily="34" charset="0"/>
              <a:buChar char="•"/>
            </a:pPr>
            <a:r>
              <a:rPr lang="de-DE" dirty="0" smtClean="0">
                <a:solidFill>
                  <a:srgbClr val="000000"/>
                </a:solidFill>
              </a:rPr>
              <a:t>Vorbereitung auf den Arbeitsmarkt</a:t>
            </a:r>
          </a:p>
          <a:p>
            <a:pPr marL="342900" indent="-342900">
              <a:spcBef>
                <a:spcPts val="0"/>
              </a:spcBef>
              <a:buFont typeface="Arial" panose="020B0604020202020204" pitchFamily="34" charset="0"/>
              <a:buChar char="•"/>
            </a:pPr>
            <a:r>
              <a:rPr lang="de-DE" dirty="0" smtClean="0">
                <a:solidFill>
                  <a:srgbClr val="000000"/>
                </a:solidFill>
              </a:rPr>
              <a:t>…</a:t>
            </a:r>
          </a:p>
        </p:txBody>
      </p:sp>
      <p:cxnSp>
        <p:nvCxnSpPr>
          <p:cNvPr id="41" name="Gerader Verbinder 40"/>
          <p:cNvCxnSpPr/>
          <p:nvPr/>
        </p:nvCxnSpPr>
        <p:spPr bwMode="auto">
          <a:xfrm flipH="1">
            <a:off x="5277266" y="843516"/>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 name="Gerader Verbinder 42"/>
          <p:cNvCxnSpPr/>
          <p:nvPr/>
        </p:nvCxnSpPr>
        <p:spPr bwMode="auto">
          <a:xfrm>
            <a:off x="5326885" y="3789040"/>
            <a:ext cx="43786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feld 46"/>
          <p:cNvSpPr txBox="1"/>
          <p:nvPr/>
        </p:nvSpPr>
        <p:spPr>
          <a:xfrm>
            <a:off x="5359785" y="3817843"/>
            <a:ext cx="4339650" cy="2523768"/>
          </a:xfrm>
          <a:prstGeom prst="rect">
            <a:avLst/>
          </a:prstGeom>
          <a:noFill/>
        </p:spPr>
        <p:txBody>
          <a:bodyPr wrap="square" rtlCol="0">
            <a:spAutoFit/>
          </a:bodyPr>
          <a:lstStyle/>
          <a:p>
            <a:pPr>
              <a:spcBef>
                <a:spcPts val="0"/>
              </a:spcBef>
            </a:pPr>
            <a:r>
              <a:rPr lang="de-DE" dirty="0" smtClean="0"/>
              <a:t>(c) Welche Schwächen oder Defizite </a:t>
            </a:r>
            <a:r>
              <a:rPr dirty="0"/>
              <a:t/>
            </a:r>
            <a:br>
              <a:rPr dirty="0"/>
            </a:br>
            <a:r>
              <a:rPr lang="de-DE" dirty="0" smtClean="0"/>
              <a:t>     hat Ihr Leistungsversprechen?</a:t>
            </a:r>
          </a:p>
          <a:p>
            <a:pPr>
              <a:spcBef>
                <a:spcPts val="0"/>
              </a:spcBef>
            </a:pPr>
            <a:endParaRPr lang="de-DE" sz="1800" dirty="0">
              <a:solidFill>
                <a:srgbClr val="000000"/>
              </a:solidFill>
            </a:endParaRPr>
          </a:p>
          <a:p>
            <a:pPr marL="285750" indent="-285750">
              <a:spcBef>
                <a:spcPts val="0"/>
              </a:spcBef>
              <a:buFont typeface="Arial" panose="020B0604020202020204" pitchFamily="34" charset="0"/>
              <a:buChar char="•"/>
            </a:pPr>
            <a:r>
              <a:rPr lang="de-DE" dirty="0" smtClean="0">
                <a:solidFill>
                  <a:srgbClr val="000000"/>
                </a:solidFill>
              </a:rPr>
              <a:t>Mangel an geistlichem Wissen im Kollegium</a:t>
            </a:r>
          </a:p>
          <a:p>
            <a:pPr marL="285750" indent="-285750">
              <a:spcBef>
                <a:spcPts val="0"/>
              </a:spcBef>
              <a:buFont typeface="Arial" panose="020B0604020202020204" pitchFamily="34" charset="0"/>
              <a:buChar char="•"/>
            </a:pPr>
            <a:r>
              <a:rPr lang="de-DE" dirty="0" smtClean="0">
                <a:solidFill>
                  <a:srgbClr val="000000"/>
                </a:solidFill>
              </a:rPr>
              <a:t>Keine ausreichenden Beziehungen zum Arbeitsmarkt</a:t>
            </a:r>
          </a:p>
          <a:p>
            <a:pPr marL="285750" indent="-285750">
              <a:spcBef>
                <a:spcPts val="0"/>
              </a:spcBef>
              <a:buFont typeface="Arial" panose="020B0604020202020204" pitchFamily="34" charset="0"/>
              <a:buChar char="•"/>
            </a:pPr>
            <a:r>
              <a:rPr lang="de-DE" dirty="0" smtClean="0">
                <a:solidFill>
                  <a:srgbClr val="000000"/>
                </a:solidFill>
              </a:rPr>
              <a:t>… </a:t>
            </a:r>
          </a:p>
        </p:txBody>
      </p:sp>
      <p:sp>
        <p:nvSpPr>
          <p:cNvPr id="49" name="Textfeld 48"/>
          <p:cNvSpPr txBox="1"/>
          <p:nvPr/>
        </p:nvSpPr>
        <p:spPr>
          <a:xfrm rot="1323560">
            <a:off x="207854" y="5835456"/>
            <a:ext cx="1779654" cy="584775"/>
          </a:xfrm>
          <a:prstGeom prst="rect">
            <a:avLst/>
          </a:prstGeom>
          <a:solidFill>
            <a:srgbClr val="FFFF00"/>
          </a:solidFill>
          <a:ln w="50800">
            <a:solidFill>
              <a:srgbClr val="C00000"/>
            </a:solidFill>
          </a:ln>
        </p:spPr>
        <p:txBody>
          <a:bodyPr wrap="none" rtlCol="0">
            <a:spAutoFit/>
          </a:bodyPr>
          <a:lstStyle/>
          <a:p>
            <a:r>
              <a:rPr lang="de-DE" sz="3200" i="1" dirty="0">
                <a:solidFill>
                  <a:srgbClr val="000000"/>
                </a:solidFill>
              </a:rPr>
              <a:t>Beispiel</a:t>
            </a:r>
          </a:p>
        </p:txBody>
      </p:sp>
      <p:sp>
        <p:nvSpPr>
          <p:cNvPr id="51" name="Textfeld 50"/>
          <p:cNvSpPr txBox="1"/>
          <p:nvPr/>
        </p:nvSpPr>
        <p:spPr>
          <a:xfrm>
            <a:off x="2829915" y="6288727"/>
            <a:ext cx="6011517" cy="523220"/>
          </a:xfrm>
          <a:prstGeom prst="rect">
            <a:avLst/>
          </a:prstGeom>
          <a:noFill/>
        </p:spPr>
        <p:txBody>
          <a:bodyPr wrap="none" rtlCol="0">
            <a:spAutoFit/>
          </a:bodyPr>
          <a:lstStyle/>
          <a:p>
            <a:r>
              <a:rPr lang="de-DE" sz="1400" dirty="0" smtClean="0"/>
              <a:t>Wenn Sie möchten, dann wählen Sie eine der Schulen aus Ihrer Gruppe, </a:t>
            </a:r>
            <a:br>
              <a:rPr lang="de-DE" sz="1400" dirty="0" smtClean="0"/>
            </a:br>
            <a:r>
              <a:rPr lang="de-DE" sz="1400" dirty="0" smtClean="0"/>
              <a:t>damit die Übung einen konkreten Bezug bekommt!</a:t>
            </a:r>
            <a:endParaRPr lang="de-DE" sz="1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973252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bwMode="auto">
          <a:xfrm>
            <a:off x="2788359" y="1572152"/>
            <a:ext cx="1084521" cy="34468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2" name="Titel 1"/>
          <p:cNvSpPr>
            <a:spLocks noGrp="1"/>
          </p:cNvSpPr>
          <p:nvPr>
            <p:ph type="title"/>
          </p:nvPr>
        </p:nvSpPr>
        <p:spPr>
          <a:xfrm>
            <a:off x="56456" y="116632"/>
            <a:ext cx="10015907" cy="646113"/>
          </a:xfrm>
        </p:spPr>
        <p:txBody>
          <a:bodyPr/>
          <a:lstStyle/>
          <a:p>
            <a:r>
              <a:rPr lang="de-DE" sz="2600" noProof="0" dirty="0" smtClean="0"/>
              <a:t>3. Schritt: Maßnahmen und Herausforderungen (IG „Schüler“)</a:t>
            </a:r>
            <a:endParaRPr lang="de-DE" sz="2600" noProof="0" dirty="0"/>
          </a:p>
        </p:txBody>
      </p:sp>
      <p:sp>
        <p:nvSpPr>
          <p:cNvPr id="9" name="AutoShape 2" descr="Bildergebnis für Verhandlu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7" name="Rechteck 6"/>
          <p:cNvSpPr/>
          <p:nvPr/>
        </p:nvSpPr>
        <p:spPr bwMode="auto">
          <a:xfrm>
            <a:off x="334311" y="865416"/>
            <a:ext cx="9397184" cy="541533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cxnSp>
        <p:nvCxnSpPr>
          <p:cNvPr id="27" name="Gerader Verbinder 26"/>
          <p:cNvCxnSpPr/>
          <p:nvPr/>
        </p:nvCxnSpPr>
        <p:spPr bwMode="auto">
          <a:xfrm flipH="1">
            <a:off x="4675132" y="879787"/>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0" name="Textfeld 39"/>
          <p:cNvSpPr txBox="1"/>
          <p:nvPr/>
        </p:nvSpPr>
        <p:spPr>
          <a:xfrm>
            <a:off x="344488" y="908720"/>
            <a:ext cx="4404283" cy="2862322"/>
          </a:xfrm>
          <a:prstGeom prst="rect">
            <a:avLst/>
          </a:prstGeom>
          <a:noFill/>
        </p:spPr>
        <p:txBody>
          <a:bodyPr wrap="none" rtlCol="0">
            <a:spAutoFit/>
          </a:bodyPr>
          <a:lstStyle/>
          <a:p>
            <a:pPr>
              <a:spcBef>
                <a:spcPts val="0"/>
              </a:spcBef>
            </a:pPr>
            <a:r>
              <a:rPr lang="de-DE" dirty="0" smtClean="0"/>
              <a:t>(b) Wie lautet Ihr Leistungs-</a:t>
            </a:r>
            <a:br>
              <a:rPr lang="de-DE" dirty="0" smtClean="0"/>
            </a:br>
            <a:r>
              <a:rPr lang="de-DE" dirty="0" smtClean="0"/>
              <a:t>     versprechen gegenüber der </a:t>
            </a:r>
            <a:br>
              <a:rPr lang="de-DE" dirty="0" smtClean="0"/>
            </a:br>
            <a:r>
              <a:rPr lang="de-DE" dirty="0" smtClean="0"/>
              <a:t>     Interessengruppe „Schüler“?</a:t>
            </a:r>
          </a:p>
          <a:p>
            <a:pPr>
              <a:spcBef>
                <a:spcPts val="0"/>
              </a:spcBef>
            </a:pPr>
            <a:endParaRPr lang="de-DE" dirty="0">
              <a:solidFill>
                <a:srgbClr val="000000"/>
              </a:solidFill>
            </a:endParaRPr>
          </a:p>
          <a:p>
            <a:pPr marL="342900" indent="-342900">
              <a:spcBef>
                <a:spcPts val="0"/>
              </a:spcBef>
              <a:buFont typeface="Arial" panose="020B0604020202020204" pitchFamily="34" charset="0"/>
              <a:buChar char="•"/>
            </a:pPr>
            <a:r>
              <a:rPr lang="de-DE" dirty="0" smtClean="0">
                <a:solidFill>
                  <a:srgbClr val="000000"/>
                </a:solidFill>
              </a:rPr>
              <a:t>Christliche Bildung</a:t>
            </a:r>
          </a:p>
          <a:p>
            <a:pPr marL="342900" indent="-342900">
              <a:spcBef>
                <a:spcPts val="0"/>
              </a:spcBef>
              <a:buFont typeface="Arial" panose="020B0604020202020204" pitchFamily="34" charset="0"/>
              <a:buChar char="•"/>
            </a:pPr>
            <a:r>
              <a:rPr lang="de-DE" dirty="0" smtClean="0">
                <a:solidFill>
                  <a:srgbClr val="000000"/>
                </a:solidFill>
              </a:rPr>
              <a:t>Hervorragende Lehrqualität</a:t>
            </a:r>
          </a:p>
          <a:p>
            <a:pPr marL="342900" indent="-342900">
              <a:spcBef>
                <a:spcPts val="0"/>
              </a:spcBef>
              <a:buFont typeface="Arial" panose="020B0604020202020204" pitchFamily="34" charset="0"/>
              <a:buChar char="•"/>
            </a:pPr>
            <a:r>
              <a:rPr lang="de-DE" dirty="0" smtClean="0"/>
              <a:t>Friedliche Atmosphäre</a:t>
            </a:r>
            <a:endParaRPr lang="de-DE" dirty="0" smtClean="0">
              <a:solidFill>
                <a:srgbClr val="000000"/>
              </a:solidFill>
            </a:endParaRPr>
          </a:p>
          <a:p>
            <a:pPr marL="342900" indent="-342900">
              <a:spcBef>
                <a:spcPts val="0"/>
              </a:spcBef>
              <a:buFont typeface="Arial" panose="020B0604020202020204" pitchFamily="34" charset="0"/>
              <a:buChar char="•"/>
            </a:pPr>
            <a:r>
              <a:rPr lang="de-DE" dirty="0" smtClean="0"/>
              <a:t>Vorbereitung auf den Arbeitsmarkt</a:t>
            </a:r>
            <a:endParaRPr lang="de-DE" dirty="0" smtClean="0">
              <a:solidFill>
                <a:srgbClr val="000000"/>
              </a:solidFill>
            </a:endParaRPr>
          </a:p>
          <a:p>
            <a:pPr marL="342900" indent="-342900">
              <a:spcBef>
                <a:spcPts val="0"/>
              </a:spcBef>
              <a:buFont typeface="Arial" panose="020B0604020202020204" pitchFamily="34" charset="0"/>
              <a:buChar char="•"/>
            </a:pPr>
            <a:r>
              <a:rPr lang="de-DE" dirty="0" smtClean="0">
                <a:solidFill>
                  <a:srgbClr val="000000"/>
                </a:solidFill>
              </a:rPr>
              <a:t>…</a:t>
            </a:r>
          </a:p>
        </p:txBody>
      </p:sp>
      <p:cxnSp>
        <p:nvCxnSpPr>
          <p:cNvPr id="41" name="Gerader Verbinder 40"/>
          <p:cNvCxnSpPr/>
          <p:nvPr/>
        </p:nvCxnSpPr>
        <p:spPr bwMode="auto">
          <a:xfrm flipH="1">
            <a:off x="4625513" y="872699"/>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 name="Gerader Verbinder 42"/>
          <p:cNvCxnSpPr/>
          <p:nvPr/>
        </p:nvCxnSpPr>
        <p:spPr bwMode="auto">
          <a:xfrm>
            <a:off x="330740" y="3735421"/>
            <a:ext cx="4328809"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feld 46"/>
          <p:cNvSpPr txBox="1"/>
          <p:nvPr/>
        </p:nvSpPr>
        <p:spPr>
          <a:xfrm>
            <a:off x="368300" y="3861147"/>
            <a:ext cx="4339650" cy="2523768"/>
          </a:xfrm>
          <a:prstGeom prst="rect">
            <a:avLst/>
          </a:prstGeom>
          <a:noFill/>
        </p:spPr>
        <p:txBody>
          <a:bodyPr wrap="square" rtlCol="0">
            <a:spAutoFit/>
          </a:bodyPr>
          <a:lstStyle/>
          <a:p>
            <a:pPr>
              <a:spcBef>
                <a:spcPts val="0"/>
              </a:spcBef>
            </a:pPr>
            <a:r>
              <a:rPr lang="de-DE" dirty="0" smtClean="0"/>
              <a:t>(c) Welche Schwächen oder Defizite </a:t>
            </a:r>
            <a:br>
              <a:rPr lang="de-DE" dirty="0" smtClean="0"/>
            </a:br>
            <a:r>
              <a:rPr lang="de-DE" dirty="0" smtClean="0"/>
              <a:t>     hat Ihr Leistungsversprechen?</a:t>
            </a:r>
          </a:p>
          <a:p>
            <a:pPr>
              <a:spcBef>
                <a:spcPts val="0"/>
              </a:spcBef>
            </a:pPr>
            <a:endParaRPr lang="de-DE" sz="1800" dirty="0">
              <a:solidFill>
                <a:srgbClr val="000000"/>
              </a:solidFill>
            </a:endParaRPr>
          </a:p>
          <a:p>
            <a:pPr marL="285750" indent="-285750">
              <a:spcBef>
                <a:spcPts val="0"/>
              </a:spcBef>
              <a:buFont typeface="Arial" panose="020B0604020202020204" pitchFamily="34" charset="0"/>
              <a:buChar char="•"/>
            </a:pPr>
            <a:r>
              <a:rPr lang="de-DE" dirty="0" smtClean="0"/>
              <a:t>Mangel an geistlichem Wissen im Kollegium</a:t>
            </a:r>
            <a:endParaRPr lang="de-DE" dirty="0" smtClean="0">
              <a:solidFill>
                <a:srgbClr val="000000"/>
              </a:solidFill>
            </a:endParaRPr>
          </a:p>
          <a:p>
            <a:pPr marL="285750" indent="-285750">
              <a:spcBef>
                <a:spcPts val="0"/>
              </a:spcBef>
              <a:buFont typeface="Arial" panose="020B0604020202020204" pitchFamily="34" charset="0"/>
              <a:buChar char="•"/>
            </a:pPr>
            <a:r>
              <a:rPr lang="de-DE" dirty="0" smtClean="0">
                <a:solidFill>
                  <a:srgbClr val="000000"/>
                </a:solidFill>
              </a:rPr>
              <a:t>Keine ausreichenden Beziehungen zum Arbeitsmarkt</a:t>
            </a:r>
          </a:p>
          <a:p>
            <a:pPr marL="285750" indent="-285750">
              <a:spcBef>
                <a:spcPts val="0"/>
              </a:spcBef>
              <a:buFont typeface="Arial" panose="020B0604020202020204" pitchFamily="34" charset="0"/>
              <a:buChar char="•"/>
            </a:pPr>
            <a:r>
              <a:rPr lang="de-DE" dirty="0" smtClean="0">
                <a:solidFill>
                  <a:srgbClr val="000000"/>
                </a:solidFill>
              </a:rPr>
              <a:t>… </a:t>
            </a:r>
          </a:p>
        </p:txBody>
      </p:sp>
      <p:sp>
        <p:nvSpPr>
          <p:cNvPr id="51" name="Textfeld 50"/>
          <p:cNvSpPr txBox="1"/>
          <p:nvPr/>
        </p:nvSpPr>
        <p:spPr>
          <a:xfrm>
            <a:off x="2144688" y="6288727"/>
            <a:ext cx="6011517" cy="523220"/>
          </a:xfrm>
          <a:prstGeom prst="rect">
            <a:avLst/>
          </a:prstGeom>
          <a:noFill/>
        </p:spPr>
        <p:txBody>
          <a:bodyPr wrap="none" rtlCol="0">
            <a:spAutoFit/>
          </a:bodyPr>
          <a:lstStyle/>
          <a:p>
            <a:r>
              <a:rPr lang="de-DE" sz="1400" dirty="0" smtClean="0"/>
              <a:t>Wenn Sie möchten, dann wählen Sie eine der Schulen aus Ihrer Gruppe, </a:t>
            </a:r>
            <a:br>
              <a:rPr lang="de-DE" sz="1400" dirty="0" smtClean="0"/>
            </a:br>
            <a:r>
              <a:rPr lang="de-DE" sz="1400" dirty="0" smtClean="0"/>
              <a:t>         damit die Übung einen konkreten Bezug bekommt!</a:t>
            </a:r>
            <a:endParaRPr lang="de-DE" sz="1400" dirty="0">
              <a:solidFill>
                <a:srgbClr val="000000"/>
              </a:solidFill>
              <a:latin typeface="Arial Narrow" panose="020B0606020202030204" pitchFamily="34" charset="0"/>
            </a:endParaRPr>
          </a:p>
        </p:txBody>
      </p:sp>
      <p:sp>
        <p:nvSpPr>
          <p:cNvPr id="29" name="Textfeld 28"/>
          <p:cNvSpPr txBox="1"/>
          <p:nvPr/>
        </p:nvSpPr>
        <p:spPr>
          <a:xfrm>
            <a:off x="4707950" y="908720"/>
            <a:ext cx="5357618" cy="5632311"/>
          </a:xfrm>
          <a:prstGeom prst="rect">
            <a:avLst/>
          </a:prstGeom>
          <a:noFill/>
        </p:spPr>
        <p:txBody>
          <a:bodyPr wrap="square" rtlCol="0">
            <a:spAutoFit/>
          </a:bodyPr>
          <a:lstStyle/>
          <a:p>
            <a:pPr>
              <a:spcBef>
                <a:spcPts val="0"/>
              </a:spcBef>
            </a:pPr>
            <a:r>
              <a:rPr lang="de-DE" dirty="0" smtClean="0"/>
              <a:t>(d) Was sind die wichtigsten Handlungen/ </a:t>
            </a:r>
            <a:br>
              <a:rPr lang="de-DE" dirty="0" smtClean="0"/>
            </a:br>
            <a:r>
              <a:rPr lang="de-DE" dirty="0" smtClean="0"/>
              <a:t>      Maßnahmen, die Sie ergreifen werden,       </a:t>
            </a:r>
            <a:br>
              <a:rPr lang="de-DE" dirty="0" smtClean="0"/>
            </a:br>
            <a:r>
              <a:rPr lang="de-DE" dirty="0" smtClean="0"/>
              <a:t>      um Ihr Leistungsversprechen zu erfüllen</a:t>
            </a:r>
            <a:r>
              <a:rPr lang="de-DE" sz="1800" dirty="0" smtClean="0">
                <a:solidFill>
                  <a:srgbClr val="000000"/>
                </a:solidFill>
              </a:rPr>
              <a:t>?</a:t>
            </a:r>
          </a:p>
          <a:p>
            <a:pPr>
              <a:spcBef>
                <a:spcPts val="0"/>
              </a:spcBef>
            </a:pPr>
            <a:endParaRPr lang="de-DE" dirty="0">
              <a:solidFill>
                <a:srgbClr val="000000"/>
              </a:solidFill>
            </a:endParaRPr>
          </a:p>
          <a:p>
            <a:pPr marL="457200" indent="-457200">
              <a:spcBef>
                <a:spcPts val="0"/>
              </a:spcBef>
              <a:buFont typeface="+mj-lt"/>
              <a:buAutoNum type="arabicPeriod"/>
            </a:pPr>
            <a:r>
              <a:rPr lang="de-DE" dirty="0" smtClean="0"/>
              <a:t>Geistliche Entwicklung des Kollegiums</a:t>
            </a:r>
            <a:endParaRPr lang="de-DE" dirty="0" smtClean="0">
              <a:solidFill>
                <a:srgbClr val="000000"/>
              </a:solidFill>
            </a:endParaRPr>
          </a:p>
          <a:p>
            <a:pPr marL="457200" indent="-457200">
              <a:spcBef>
                <a:spcPts val="0"/>
              </a:spcBef>
              <a:buFont typeface="+mj-lt"/>
              <a:buAutoNum type="arabicPeriod"/>
            </a:pPr>
            <a:r>
              <a:rPr lang="de-DE" dirty="0" smtClean="0"/>
              <a:t>Eucharistiefeiern </a:t>
            </a:r>
          </a:p>
          <a:p>
            <a:pPr marL="457200" indent="-457200">
              <a:spcBef>
                <a:spcPts val="0"/>
              </a:spcBef>
              <a:buFont typeface="+mj-lt"/>
              <a:buAutoNum type="arabicPeriod"/>
            </a:pPr>
            <a:r>
              <a:rPr lang="de-DE" dirty="0" smtClean="0"/>
              <a:t>Aufbau eines Absolventennetzwerks</a:t>
            </a:r>
            <a:endParaRPr lang="de-DE" dirty="0" smtClean="0">
              <a:solidFill>
                <a:srgbClr val="000000"/>
              </a:solidFill>
            </a:endParaRPr>
          </a:p>
          <a:p>
            <a:pPr marL="457200" indent="-457200">
              <a:spcBef>
                <a:spcPts val="0"/>
              </a:spcBef>
              <a:buFont typeface="+mj-lt"/>
              <a:buAutoNum type="arabicPeriod"/>
            </a:pPr>
            <a:r>
              <a:rPr lang="de-DE" dirty="0" smtClean="0"/>
              <a:t>Bewerbungstraining</a:t>
            </a:r>
            <a:endParaRPr lang="de-DE" dirty="0" smtClean="0">
              <a:solidFill>
                <a:srgbClr val="000000"/>
              </a:solidFill>
            </a:endParaRPr>
          </a:p>
          <a:p>
            <a:pPr marL="457200" indent="-457200">
              <a:spcBef>
                <a:spcPts val="0"/>
              </a:spcBef>
              <a:buFont typeface="+mj-lt"/>
              <a:buAutoNum type="arabicPeriod"/>
            </a:pPr>
            <a:r>
              <a:rPr lang="de-DE" dirty="0" smtClean="0"/>
              <a:t>Mehr Lernfahrten</a:t>
            </a:r>
            <a:endParaRPr lang="de-DE" dirty="0" smtClean="0">
              <a:solidFill>
                <a:srgbClr val="000000"/>
              </a:solidFill>
            </a:endParaRPr>
          </a:p>
          <a:p>
            <a:pPr marL="457200" indent="-457200">
              <a:spcBef>
                <a:spcPts val="0"/>
              </a:spcBef>
              <a:buFont typeface="+mj-lt"/>
              <a:buAutoNum type="arabicPeriod"/>
            </a:pPr>
            <a:r>
              <a:rPr lang="de-DE" dirty="0" smtClean="0">
                <a:solidFill>
                  <a:srgbClr val="000000"/>
                </a:solidFill>
              </a:rPr>
              <a:t>…</a:t>
            </a:r>
          </a:p>
          <a:p>
            <a:pPr marL="342900" indent="-342900">
              <a:spcBef>
                <a:spcPts val="0"/>
              </a:spcBef>
              <a:buFont typeface="Arial" panose="020B0604020202020204" pitchFamily="34" charset="0"/>
              <a:buChar char="•"/>
            </a:pPr>
            <a:endParaRPr lang="de-DE" dirty="0">
              <a:solidFill>
                <a:srgbClr val="000000"/>
              </a:solidFill>
            </a:endParaRPr>
          </a:p>
          <a:p>
            <a:pPr>
              <a:spcBef>
                <a:spcPts val="0"/>
              </a:spcBef>
            </a:pPr>
            <a:r>
              <a:rPr lang="de-DE" dirty="0" smtClean="0">
                <a:solidFill>
                  <a:srgbClr val="000000"/>
                </a:solidFill>
              </a:rPr>
              <a:t>(e) Was sind die wichtigsten</a:t>
            </a:r>
            <a:r>
              <a:rPr dirty="0"/>
              <a:t/>
            </a:r>
            <a:br>
              <a:rPr dirty="0"/>
            </a:br>
            <a:r>
              <a:rPr lang="de-DE" dirty="0" smtClean="0"/>
              <a:t>     </a:t>
            </a:r>
            <a:r>
              <a:rPr lang="de-DE" dirty="0" smtClean="0">
                <a:solidFill>
                  <a:srgbClr val="000000"/>
                </a:solidFill>
              </a:rPr>
              <a:t>H</a:t>
            </a:r>
            <a:r>
              <a:rPr lang="de-DE" dirty="0" smtClean="0"/>
              <a:t>erausforderungen, die Ihnen bei der</a:t>
            </a:r>
            <a:r>
              <a:rPr dirty="0"/>
              <a:t/>
            </a:r>
            <a:br>
              <a:rPr dirty="0"/>
            </a:br>
            <a:r>
              <a:rPr lang="de-DE" dirty="0" smtClean="0"/>
              <a:t>     Umsetzung Ihrer wichtigsten Maßnahmen</a:t>
            </a:r>
            <a:r>
              <a:rPr dirty="0"/>
              <a:t/>
            </a:r>
            <a:br>
              <a:rPr dirty="0"/>
            </a:br>
            <a:r>
              <a:rPr lang="de-DE" dirty="0" smtClean="0"/>
              <a:t>     begegnen werden, und wie planen</a:t>
            </a:r>
            <a:r>
              <a:rPr lang="de-DE" dirty="0" smtClean="0">
                <a:solidFill>
                  <a:srgbClr val="000000"/>
                </a:solidFill>
              </a:rPr>
              <a:t> Sie</a:t>
            </a:r>
            <a:r>
              <a:rPr dirty="0"/>
              <a:t/>
            </a:r>
            <a:br>
              <a:rPr dirty="0"/>
            </a:br>
            <a:r>
              <a:rPr lang="de-DE" dirty="0" smtClean="0">
                <a:solidFill>
                  <a:srgbClr val="000000"/>
                </a:solidFill>
              </a:rPr>
              <a:t>     damit umzugehen? </a:t>
            </a:r>
            <a:endParaRPr lang="de-DE" dirty="0">
              <a:solidFill>
                <a:srgbClr val="000000"/>
              </a:solidFill>
            </a:endParaRPr>
          </a:p>
          <a:p>
            <a:pPr>
              <a:spcBef>
                <a:spcPts val="0"/>
              </a:spcBef>
            </a:pPr>
            <a:endParaRPr lang="de-DE" dirty="0">
              <a:solidFill>
                <a:srgbClr val="000000"/>
              </a:solidFill>
            </a:endParaRPr>
          </a:p>
          <a:p>
            <a:pPr>
              <a:spcBef>
                <a:spcPts val="0"/>
              </a:spcBef>
            </a:pPr>
            <a:endParaRPr lang="de-DE" dirty="0" smtClean="0">
              <a:solidFill>
                <a:srgbClr val="000000"/>
              </a:solidFill>
            </a:endParaRPr>
          </a:p>
        </p:txBody>
      </p:sp>
      <p:sp>
        <p:nvSpPr>
          <p:cNvPr id="33" name="Textfeld 32"/>
          <p:cNvSpPr txBox="1"/>
          <p:nvPr/>
        </p:nvSpPr>
        <p:spPr>
          <a:xfrm rot="20235452">
            <a:off x="8021188" y="5907335"/>
            <a:ext cx="1779654" cy="584775"/>
          </a:xfrm>
          <a:prstGeom prst="rect">
            <a:avLst/>
          </a:prstGeom>
          <a:solidFill>
            <a:srgbClr val="FFFF00"/>
          </a:solidFill>
          <a:ln w="50800">
            <a:solidFill>
              <a:srgbClr val="C00000"/>
            </a:solidFill>
          </a:ln>
        </p:spPr>
        <p:txBody>
          <a:bodyPr wrap="none" rtlCol="0">
            <a:spAutoFit/>
          </a:bodyPr>
          <a:lstStyle/>
          <a:p>
            <a:r>
              <a:rPr lang="de-DE" sz="3200" i="1" dirty="0">
                <a:solidFill>
                  <a:srgbClr val="000000"/>
                </a:solidFill>
              </a:rPr>
              <a:t>Beispiel</a:t>
            </a:r>
          </a:p>
        </p:txBody>
      </p:sp>
    </p:spTree>
    <p:extLst>
      <p:ext uri="{BB962C8B-B14F-4D97-AF65-F5344CB8AC3E}">
        <p14:creationId xmlns:p14="http://schemas.microsoft.com/office/powerpoint/2010/main" val="3271400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3677" y="190500"/>
            <a:ext cx="9361489" cy="646113"/>
          </a:xfrm>
        </p:spPr>
        <p:txBody>
          <a:bodyPr/>
          <a:lstStyle/>
          <a:p>
            <a:r>
              <a:rPr lang="de-DE" sz="2600" noProof="0" dirty="0" smtClean="0"/>
              <a:t>3. Schritt: Maßnahmen und Herausforderungen (IG „……“)</a:t>
            </a:r>
            <a:endParaRPr lang="de-DE" sz="2600" noProof="0" dirty="0"/>
          </a:p>
        </p:txBody>
      </p:sp>
      <p:sp>
        <p:nvSpPr>
          <p:cNvPr id="9" name="AutoShape 2" descr="Bildergebnis für Verhandlu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7" name="Rechteck 6"/>
          <p:cNvSpPr/>
          <p:nvPr/>
        </p:nvSpPr>
        <p:spPr bwMode="auto">
          <a:xfrm>
            <a:off x="334311" y="865416"/>
            <a:ext cx="9397184" cy="541533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cxnSp>
        <p:nvCxnSpPr>
          <p:cNvPr id="27" name="Gerader Verbinder 26"/>
          <p:cNvCxnSpPr/>
          <p:nvPr/>
        </p:nvCxnSpPr>
        <p:spPr bwMode="auto">
          <a:xfrm flipH="1">
            <a:off x="5031359" y="879787"/>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1" name="Textfeld 50"/>
          <p:cNvSpPr txBox="1"/>
          <p:nvPr/>
        </p:nvSpPr>
        <p:spPr>
          <a:xfrm>
            <a:off x="2757907" y="6288727"/>
            <a:ext cx="6011517" cy="523220"/>
          </a:xfrm>
          <a:prstGeom prst="rect">
            <a:avLst/>
          </a:prstGeom>
          <a:noFill/>
        </p:spPr>
        <p:txBody>
          <a:bodyPr wrap="none" rtlCol="0">
            <a:spAutoFit/>
          </a:bodyPr>
          <a:lstStyle/>
          <a:p>
            <a:r>
              <a:rPr lang="de-DE" sz="1400" dirty="0" smtClean="0"/>
              <a:t>Wenn Sie möchten, dann wählen Sie eine der Schulen aus Ihrer Gruppe, </a:t>
            </a:r>
            <a:br>
              <a:rPr lang="de-DE" sz="1400" dirty="0" smtClean="0"/>
            </a:br>
            <a:r>
              <a:rPr lang="de-DE" sz="1400" dirty="0" smtClean="0"/>
              <a:t>damit die Übung einen konkreten Bezug bekommt!</a:t>
            </a:r>
            <a:endParaRPr lang="de-DE" sz="1400" dirty="0">
              <a:solidFill>
                <a:srgbClr val="000000"/>
              </a:solidFill>
              <a:latin typeface="Arial Narrow" panose="020B0606020202030204" pitchFamily="34" charset="0"/>
            </a:endParaRPr>
          </a:p>
        </p:txBody>
      </p:sp>
      <p:sp>
        <p:nvSpPr>
          <p:cNvPr id="29" name="Textfeld 28"/>
          <p:cNvSpPr txBox="1"/>
          <p:nvPr/>
        </p:nvSpPr>
        <p:spPr>
          <a:xfrm>
            <a:off x="5169024" y="908720"/>
            <a:ext cx="4464496" cy="1631216"/>
          </a:xfrm>
          <a:prstGeom prst="rect">
            <a:avLst/>
          </a:prstGeom>
          <a:noFill/>
        </p:spPr>
        <p:txBody>
          <a:bodyPr wrap="square" rtlCol="0">
            <a:spAutoFit/>
          </a:bodyPr>
          <a:lstStyle/>
          <a:p>
            <a:pPr>
              <a:spcBef>
                <a:spcPts val="0"/>
              </a:spcBef>
            </a:pPr>
            <a:r>
              <a:rPr lang="de-DE" sz="1800" dirty="0" smtClean="0">
                <a:solidFill>
                  <a:srgbClr val="000000"/>
                </a:solidFill>
              </a:rPr>
              <a:t>(e) </a:t>
            </a:r>
            <a:r>
              <a:rPr lang="de-DE" dirty="0" smtClean="0">
                <a:solidFill>
                  <a:srgbClr val="000000"/>
                </a:solidFill>
              </a:rPr>
              <a:t>Was sind die drei wichtigsten </a:t>
            </a:r>
            <a:r>
              <a:rPr dirty="0"/>
              <a:t/>
            </a:r>
            <a:br>
              <a:rPr dirty="0"/>
            </a:br>
            <a:r>
              <a:rPr lang="de-DE" dirty="0" smtClean="0">
                <a:solidFill>
                  <a:srgbClr val="000000"/>
                </a:solidFill>
              </a:rPr>
              <a:t>     H</a:t>
            </a:r>
            <a:r>
              <a:rPr lang="de-DE" dirty="0" smtClean="0"/>
              <a:t>erausforderungen, die Ihnen </a:t>
            </a:r>
          </a:p>
          <a:p>
            <a:pPr>
              <a:spcBef>
                <a:spcPts val="0"/>
              </a:spcBef>
            </a:pPr>
            <a:r>
              <a:rPr lang="de-DE" dirty="0" smtClean="0"/>
              <a:t>     gewöhnlich bei der Umsetzung </a:t>
            </a:r>
            <a:br>
              <a:rPr lang="de-DE" dirty="0" smtClean="0"/>
            </a:br>
            <a:r>
              <a:rPr lang="de-DE" dirty="0" smtClean="0"/>
              <a:t>     begegnen, und wie planen</a:t>
            </a:r>
            <a:r>
              <a:rPr lang="de-DE" dirty="0" smtClean="0">
                <a:solidFill>
                  <a:srgbClr val="000000"/>
                </a:solidFill>
              </a:rPr>
              <a:t> Sie </a:t>
            </a:r>
            <a:br>
              <a:rPr lang="de-DE" dirty="0" smtClean="0">
                <a:solidFill>
                  <a:srgbClr val="000000"/>
                </a:solidFill>
              </a:rPr>
            </a:br>
            <a:r>
              <a:rPr lang="de-DE" dirty="0" smtClean="0">
                <a:solidFill>
                  <a:srgbClr val="000000"/>
                </a:solidFill>
              </a:rPr>
              <a:t>     damit umzugehen?</a:t>
            </a:r>
            <a:r>
              <a:rPr lang="de-DE" sz="1800" dirty="0" smtClean="0">
                <a:solidFill>
                  <a:srgbClr val="000000"/>
                </a:solidFill>
              </a:rPr>
              <a:t> </a:t>
            </a:r>
            <a:endParaRPr lang="de-DE" sz="1800" dirty="0">
              <a:solidFill>
                <a:srgbClr val="000000"/>
              </a:solidFill>
            </a:endParaRPr>
          </a:p>
        </p:txBody>
      </p:sp>
      <p:sp>
        <p:nvSpPr>
          <p:cNvPr id="13" name="Textfeld 12"/>
          <p:cNvSpPr txBox="1"/>
          <p:nvPr/>
        </p:nvSpPr>
        <p:spPr>
          <a:xfrm>
            <a:off x="334311" y="908720"/>
            <a:ext cx="4042625" cy="954107"/>
          </a:xfrm>
          <a:prstGeom prst="rect">
            <a:avLst/>
          </a:prstGeom>
          <a:noFill/>
        </p:spPr>
        <p:txBody>
          <a:bodyPr wrap="square" rtlCol="0">
            <a:spAutoFit/>
          </a:bodyPr>
          <a:lstStyle/>
          <a:p>
            <a:pPr>
              <a:spcBef>
                <a:spcPts val="0"/>
              </a:spcBef>
            </a:pPr>
            <a:r>
              <a:rPr lang="de-DE" dirty="0" smtClean="0">
                <a:solidFill>
                  <a:srgbClr val="000000"/>
                </a:solidFill>
              </a:rPr>
              <a:t>(d) Was sind die drei wichtigsten Handlungen/Maßnahmen, die Sie ergreifen werden, um Ihr Leistungsversprechen zu erfüllen</a:t>
            </a:r>
            <a:r>
              <a:rPr lang="de-DE" sz="1800" dirty="0" smtClean="0">
                <a:solidFill>
                  <a:srgbClr val="000000"/>
                </a:solidFill>
              </a:rPr>
              <a:t>?</a:t>
            </a:r>
          </a:p>
        </p:txBody>
      </p:sp>
    </p:spTree>
    <p:extLst>
      <p:ext uri="{BB962C8B-B14F-4D97-AF65-F5344CB8AC3E}">
        <p14:creationId xmlns:p14="http://schemas.microsoft.com/office/powerpoint/2010/main" val="2054280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hteck 49"/>
          <p:cNvSpPr/>
          <p:nvPr/>
        </p:nvSpPr>
        <p:spPr bwMode="auto">
          <a:xfrm>
            <a:off x="5775068" y="1572152"/>
            <a:ext cx="1084521" cy="344680"/>
          </a:xfrm>
          <a:prstGeom prst="rect">
            <a:avLst/>
          </a:prstGeom>
          <a:solidFill>
            <a:srgbClr val="FFFF0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48" name="Rechteck 47"/>
          <p:cNvSpPr/>
          <p:nvPr/>
        </p:nvSpPr>
        <p:spPr bwMode="auto">
          <a:xfrm>
            <a:off x="308344" y="1690577"/>
            <a:ext cx="1701209" cy="4572000"/>
          </a:xfrm>
          <a:prstGeom prst="rect">
            <a:avLst/>
          </a:prstGeom>
          <a:solidFill>
            <a:schemeClr val="accent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2" name="Titel 1"/>
          <p:cNvSpPr>
            <a:spLocks noGrp="1"/>
          </p:cNvSpPr>
          <p:nvPr>
            <p:ph type="title"/>
          </p:nvPr>
        </p:nvSpPr>
        <p:spPr>
          <a:xfrm>
            <a:off x="193677" y="190500"/>
            <a:ext cx="9361489" cy="646113"/>
          </a:xfrm>
        </p:spPr>
        <p:txBody>
          <a:bodyPr/>
          <a:lstStyle/>
          <a:p>
            <a:r>
              <a:rPr lang="de-DE" sz="2600" noProof="0" dirty="0" smtClean="0"/>
              <a:t>2. Schritt: Erwartungen, Leistungsversprechen und Ziele</a:t>
            </a:r>
            <a:endParaRPr lang="de-DE" sz="2600" noProof="0" dirty="0"/>
          </a:p>
        </p:txBody>
      </p:sp>
      <p:sp>
        <p:nvSpPr>
          <p:cNvPr id="9" name="AutoShape 2" descr="Bildergebnis für Verhandlu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solidFill>
                <a:srgbClr val="000000"/>
              </a:solidFill>
            </a:endParaRPr>
          </a:p>
        </p:txBody>
      </p:sp>
      <p:sp>
        <p:nvSpPr>
          <p:cNvPr id="7" name="Rechteck 6"/>
          <p:cNvSpPr/>
          <p:nvPr/>
        </p:nvSpPr>
        <p:spPr bwMode="auto">
          <a:xfrm>
            <a:off x="334311" y="865416"/>
            <a:ext cx="9397184" cy="541533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CH" dirty="0" smtClean="0">
              <a:solidFill>
                <a:srgbClr val="000000"/>
              </a:solidFill>
              <a:latin typeface="Arial" charset="0"/>
            </a:endParaRPr>
          </a:p>
        </p:txBody>
      </p:sp>
      <p:sp>
        <p:nvSpPr>
          <p:cNvPr id="8" name="Textfeld 7"/>
          <p:cNvSpPr txBox="1"/>
          <p:nvPr/>
        </p:nvSpPr>
        <p:spPr>
          <a:xfrm>
            <a:off x="335925" y="865416"/>
            <a:ext cx="1725152" cy="861774"/>
          </a:xfrm>
          <a:prstGeom prst="rect">
            <a:avLst/>
          </a:prstGeom>
          <a:noFill/>
        </p:spPr>
        <p:txBody>
          <a:bodyPr wrap="none" rtlCol="0">
            <a:spAutoFit/>
          </a:bodyPr>
          <a:lstStyle/>
          <a:p>
            <a:r>
              <a:rPr lang="de-DE" sz="1600" dirty="0" smtClean="0">
                <a:solidFill>
                  <a:srgbClr val="000000"/>
                </a:solidFill>
              </a:rPr>
              <a:t>Wir alle nehmen</a:t>
            </a:r>
            <a:br>
              <a:rPr lang="de-DE" sz="1600" dirty="0" smtClean="0">
                <a:solidFill>
                  <a:srgbClr val="000000"/>
                </a:solidFill>
              </a:rPr>
            </a:br>
            <a:r>
              <a:rPr lang="de-DE" sz="1600" dirty="0" smtClean="0">
                <a:solidFill>
                  <a:srgbClr val="000000"/>
                </a:solidFill>
              </a:rPr>
              <a:t>jetzt </a:t>
            </a:r>
            <a:r>
              <a:rPr lang="de-DE" sz="1800" dirty="0" smtClean="0"/>
              <a:t>diese drei</a:t>
            </a:r>
            <a:endParaRPr lang="de-DE" sz="1800" dirty="0">
              <a:solidFill>
                <a:srgbClr val="000000"/>
              </a:solidFill>
            </a:endParaRPr>
          </a:p>
          <a:p>
            <a:r>
              <a:rPr lang="de-DE" sz="1600" dirty="0" smtClean="0">
                <a:solidFill>
                  <a:srgbClr val="000000"/>
                </a:solidFill>
              </a:rPr>
              <a:t>Interessengr.:</a:t>
            </a:r>
            <a:endParaRPr lang="de-DE" sz="1600" dirty="0">
              <a:solidFill>
                <a:srgbClr val="000000"/>
              </a:solidFill>
            </a:endParaRPr>
          </a:p>
        </p:txBody>
      </p:sp>
      <p:cxnSp>
        <p:nvCxnSpPr>
          <p:cNvPr id="11" name="Gerader Verbinder 10"/>
          <p:cNvCxnSpPr/>
          <p:nvPr/>
        </p:nvCxnSpPr>
        <p:spPr bwMode="auto">
          <a:xfrm flipH="1">
            <a:off x="2000672" y="850605"/>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6" name="Textfeld 25"/>
          <p:cNvSpPr txBox="1"/>
          <p:nvPr/>
        </p:nvSpPr>
        <p:spPr>
          <a:xfrm>
            <a:off x="2078709" y="865416"/>
            <a:ext cx="2813591" cy="830997"/>
          </a:xfrm>
          <a:prstGeom prst="rect">
            <a:avLst/>
          </a:prstGeom>
          <a:noFill/>
        </p:spPr>
        <p:txBody>
          <a:bodyPr wrap="none" rtlCol="0">
            <a:spAutoFit/>
          </a:bodyPr>
          <a:lstStyle/>
          <a:p>
            <a:pPr>
              <a:spcBef>
                <a:spcPts val="0"/>
              </a:spcBef>
            </a:pPr>
            <a:r>
              <a:rPr lang="de-DE" sz="1600" dirty="0" smtClean="0">
                <a:solidFill>
                  <a:srgbClr val="000000"/>
                </a:solidFill>
              </a:rPr>
              <a:t>(a) Was sind deren drei</a:t>
            </a:r>
          </a:p>
          <a:p>
            <a:pPr>
              <a:spcBef>
                <a:spcPts val="0"/>
              </a:spcBef>
            </a:pPr>
            <a:r>
              <a:rPr lang="de-DE" sz="1600" dirty="0" smtClean="0">
                <a:solidFill>
                  <a:srgbClr val="000000"/>
                </a:solidFill>
              </a:rPr>
              <a:t>wichtigste Erwartungen</a:t>
            </a:r>
            <a:r>
              <a:rPr dirty="0"/>
              <a:t/>
            </a:r>
            <a:br>
              <a:rPr dirty="0"/>
            </a:br>
            <a:r>
              <a:rPr lang="de-DE" sz="1600" dirty="0" smtClean="0">
                <a:solidFill>
                  <a:srgbClr val="000000"/>
                </a:solidFill>
              </a:rPr>
              <a:t>an die Schule?</a:t>
            </a:r>
            <a:endParaRPr lang="de-DE" sz="1600" dirty="0">
              <a:solidFill>
                <a:srgbClr val="000000"/>
              </a:solidFill>
            </a:endParaRPr>
          </a:p>
        </p:txBody>
      </p:sp>
      <p:cxnSp>
        <p:nvCxnSpPr>
          <p:cNvPr id="27" name="Gerader Verbinder 26"/>
          <p:cNvCxnSpPr/>
          <p:nvPr/>
        </p:nvCxnSpPr>
        <p:spPr bwMode="auto">
          <a:xfrm flipH="1">
            <a:off x="5326885" y="850604"/>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 name="Gerader Verbinder 14"/>
          <p:cNvCxnSpPr/>
          <p:nvPr/>
        </p:nvCxnSpPr>
        <p:spPr bwMode="auto">
          <a:xfrm flipV="1">
            <a:off x="308344" y="1690577"/>
            <a:ext cx="5018568" cy="5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39" name="Gruppieren 38"/>
          <p:cNvGrpSpPr/>
          <p:nvPr/>
        </p:nvGrpSpPr>
        <p:grpSpPr>
          <a:xfrm>
            <a:off x="308344" y="3212976"/>
            <a:ext cx="5018541" cy="1516563"/>
            <a:chOff x="308344" y="3212976"/>
            <a:chExt cx="9397184" cy="1516563"/>
          </a:xfrm>
        </p:grpSpPr>
        <p:cxnSp>
          <p:nvCxnSpPr>
            <p:cNvPr id="31" name="Gerader Verbinder 30"/>
            <p:cNvCxnSpPr/>
            <p:nvPr/>
          </p:nvCxnSpPr>
          <p:spPr bwMode="auto">
            <a:xfrm>
              <a:off x="308344" y="3212976"/>
              <a:ext cx="939718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2" name="Gerader Verbinder 31"/>
            <p:cNvCxnSpPr/>
            <p:nvPr/>
          </p:nvCxnSpPr>
          <p:spPr bwMode="auto">
            <a:xfrm>
              <a:off x="308344" y="4729539"/>
              <a:ext cx="939718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17" name="Textfeld 16"/>
          <p:cNvSpPr txBox="1"/>
          <p:nvPr/>
        </p:nvSpPr>
        <p:spPr>
          <a:xfrm>
            <a:off x="347035" y="1752858"/>
            <a:ext cx="1380506" cy="707886"/>
          </a:xfrm>
          <a:prstGeom prst="rect">
            <a:avLst/>
          </a:prstGeom>
          <a:noFill/>
        </p:spPr>
        <p:txBody>
          <a:bodyPr wrap="none" rtlCol="0">
            <a:spAutoFit/>
          </a:bodyPr>
          <a:lstStyle/>
          <a:p>
            <a:r>
              <a:rPr lang="de-DE" dirty="0" smtClean="0">
                <a:solidFill>
                  <a:srgbClr val="000000"/>
                </a:solidFill>
              </a:rPr>
              <a:t>Das</a:t>
            </a:r>
            <a:r>
              <a:rPr dirty="0"/>
              <a:t/>
            </a:r>
            <a:br>
              <a:rPr dirty="0"/>
            </a:br>
            <a:r>
              <a:rPr lang="de-DE" dirty="0" smtClean="0">
                <a:solidFill>
                  <a:srgbClr val="000000"/>
                </a:solidFill>
              </a:rPr>
              <a:t>Kloster</a:t>
            </a:r>
            <a:endParaRPr lang="de-DE" dirty="0">
              <a:solidFill>
                <a:srgbClr val="000000"/>
              </a:solidFill>
            </a:endParaRPr>
          </a:p>
        </p:txBody>
      </p:sp>
      <p:sp>
        <p:nvSpPr>
          <p:cNvPr id="34" name="Textfeld 33"/>
          <p:cNvSpPr txBox="1"/>
          <p:nvPr/>
        </p:nvSpPr>
        <p:spPr>
          <a:xfrm>
            <a:off x="347035" y="3269420"/>
            <a:ext cx="1225464" cy="707886"/>
          </a:xfrm>
          <a:prstGeom prst="rect">
            <a:avLst/>
          </a:prstGeom>
          <a:noFill/>
        </p:spPr>
        <p:txBody>
          <a:bodyPr wrap="none" rtlCol="0">
            <a:spAutoFit/>
          </a:bodyPr>
          <a:lstStyle/>
          <a:p>
            <a:r>
              <a:rPr lang="de-DE" dirty="0" smtClean="0">
                <a:solidFill>
                  <a:srgbClr val="000000"/>
                </a:solidFill>
              </a:rPr>
              <a:t>Die</a:t>
            </a:r>
            <a:r>
              <a:rPr dirty="0"/>
              <a:t/>
            </a:r>
            <a:br>
              <a:rPr dirty="0"/>
            </a:br>
            <a:r>
              <a:rPr lang="de-DE" dirty="0" smtClean="0">
                <a:solidFill>
                  <a:srgbClr val="000000"/>
                </a:solidFill>
              </a:rPr>
              <a:t>Lehrer</a:t>
            </a:r>
            <a:endParaRPr lang="de-DE" dirty="0">
              <a:solidFill>
                <a:srgbClr val="000000"/>
              </a:solidFill>
            </a:endParaRPr>
          </a:p>
        </p:txBody>
      </p:sp>
      <p:sp>
        <p:nvSpPr>
          <p:cNvPr id="35" name="Textfeld 34"/>
          <p:cNvSpPr txBox="1"/>
          <p:nvPr/>
        </p:nvSpPr>
        <p:spPr>
          <a:xfrm>
            <a:off x="347035" y="4782856"/>
            <a:ext cx="1196161" cy="707886"/>
          </a:xfrm>
          <a:prstGeom prst="rect">
            <a:avLst/>
          </a:prstGeom>
          <a:noFill/>
        </p:spPr>
        <p:txBody>
          <a:bodyPr wrap="none" rtlCol="0">
            <a:spAutoFit/>
          </a:bodyPr>
          <a:lstStyle/>
          <a:p>
            <a:r>
              <a:rPr lang="de-DE" dirty="0" smtClean="0">
                <a:solidFill>
                  <a:srgbClr val="000000"/>
                </a:solidFill>
              </a:rPr>
              <a:t>Die</a:t>
            </a:r>
            <a:r>
              <a:rPr dirty="0"/>
              <a:t/>
            </a:r>
            <a:br>
              <a:rPr dirty="0"/>
            </a:br>
            <a:r>
              <a:rPr lang="de-DE" dirty="0" smtClean="0">
                <a:solidFill>
                  <a:srgbClr val="000000"/>
                </a:solidFill>
              </a:rPr>
              <a:t>Schüler</a:t>
            </a:r>
            <a:endParaRPr lang="de-DE" dirty="0">
              <a:solidFill>
                <a:srgbClr val="000000"/>
              </a:solidFill>
            </a:endParaRPr>
          </a:p>
        </p:txBody>
      </p:sp>
      <p:sp>
        <p:nvSpPr>
          <p:cNvPr id="36" name="Textfeld 35"/>
          <p:cNvSpPr txBox="1"/>
          <p:nvPr/>
        </p:nvSpPr>
        <p:spPr>
          <a:xfrm>
            <a:off x="2000672" y="1756779"/>
            <a:ext cx="2820003" cy="1477328"/>
          </a:xfrm>
          <a:prstGeom prst="rect">
            <a:avLst/>
          </a:prstGeom>
          <a:noFill/>
        </p:spPr>
        <p:txBody>
          <a:bodyPr wrap="none" rtlCol="0">
            <a:spAutoFit/>
          </a:bodyPr>
          <a:lstStyle/>
          <a:p>
            <a:pPr>
              <a:spcBef>
                <a:spcPts val="600"/>
              </a:spcBef>
            </a:pPr>
            <a:r>
              <a:rPr lang="de-DE" dirty="0" smtClean="0">
                <a:solidFill>
                  <a:srgbClr val="000000"/>
                </a:solidFill>
              </a:rPr>
              <a:t>1. </a:t>
            </a:r>
            <a:r>
              <a:rPr lang="de-DE" dirty="0" smtClean="0"/>
              <a:t>Verbreitung der </a:t>
            </a:r>
            <a:r>
              <a:rPr dirty="0"/>
              <a:t/>
            </a:r>
            <a:br>
              <a:rPr dirty="0"/>
            </a:br>
            <a:r>
              <a:rPr lang="de-DE" dirty="0" smtClean="0"/>
              <a:t>    </a:t>
            </a:r>
            <a:r>
              <a:rPr lang="de-DE" dirty="0">
                <a:solidFill>
                  <a:srgbClr val="000000"/>
                </a:solidFill>
              </a:rPr>
              <a:t>Benedi</a:t>
            </a:r>
            <a:r>
              <a:rPr lang="de-DE" dirty="0" smtClean="0">
                <a:solidFill>
                  <a:srgbClr val="000000"/>
                </a:solidFill>
              </a:rPr>
              <a:t>ktinermission</a:t>
            </a:r>
            <a:r>
              <a:rPr lang="de-DE" dirty="0" smtClean="0"/>
              <a:t> </a:t>
            </a:r>
          </a:p>
          <a:p>
            <a:pPr>
              <a:spcBef>
                <a:spcPts val="600"/>
              </a:spcBef>
            </a:pPr>
            <a:r>
              <a:rPr lang="de-DE" dirty="0" smtClean="0">
                <a:solidFill>
                  <a:srgbClr val="000000"/>
                </a:solidFill>
              </a:rPr>
              <a:t>2. Regelmäßige Einkünfte</a:t>
            </a:r>
          </a:p>
          <a:p>
            <a:pPr>
              <a:spcBef>
                <a:spcPts val="600"/>
              </a:spcBef>
            </a:pPr>
            <a:r>
              <a:rPr lang="de-DE" dirty="0" smtClean="0">
                <a:solidFill>
                  <a:srgbClr val="000000"/>
                </a:solidFill>
              </a:rPr>
              <a:t>3. Frisches Blut</a:t>
            </a:r>
            <a:endParaRPr lang="de-DE" dirty="0">
              <a:solidFill>
                <a:srgbClr val="000000"/>
              </a:solidFill>
            </a:endParaRPr>
          </a:p>
        </p:txBody>
      </p:sp>
      <p:sp>
        <p:nvSpPr>
          <p:cNvPr id="37" name="Textfeld 36"/>
          <p:cNvSpPr txBox="1"/>
          <p:nvPr/>
        </p:nvSpPr>
        <p:spPr>
          <a:xfrm>
            <a:off x="2000672" y="3256849"/>
            <a:ext cx="3395673" cy="1477328"/>
          </a:xfrm>
          <a:prstGeom prst="rect">
            <a:avLst/>
          </a:prstGeom>
          <a:noFill/>
        </p:spPr>
        <p:txBody>
          <a:bodyPr wrap="none" rtlCol="0">
            <a:spAutoFit/>
          </a:bodyPr>
          <a:lstStyle/>
          <a:p>
            <a:pPr>
              <a:spcBef>
                <a:spcPts val="600"/>
              </a:spcBef>
            </a:pPr>
            <a:r>
              <a:rPr lang="de-DE" dirty="0" smtClean="0">
                <a:solidFill>
                  <a:srgbClr val="000000"/>
                </a:solidFill>
              </a:rPr>
              <a:t>1. Sicherer Arbeitsplatz</a:t>
            </a:r>
          </a:p>
          <a:p>
            <a:pPr>
              <a:spcBef>
                <a:spcPts val="600"/>
              </a:spcBef>
            </a:pPr>
            <a:r>
              <a:rPr lang="de-DE" dirty="0" smtClean="0">
                <a:solidFill>
                  <a:srgbClr val="000000"/>
                </a:solidFill>
              </a:rPr>
              <a:t>2. Lehrfreiheit</a:t>
            </a:r>
          </a:p>
          <a:p>
            <a:pPr>
              <a:spcBef>
                <a:spcPts val="600"/>
              </a:spcBef>
            </a:pPr>
            <a:r>
              <a:rPr lang="de-DE" dirty="0" smtClean="0">
                <a:solidFill>
                  <a:srgbClr val="000000"/>
                </a:solidFill>
              </a:rPr>
              <a:t>3. Gemeinschaft auf Grund-</a:t>
            </a:r>
            <a:r>
              <a:rPr dirty="0"/>
              <a:t/>
            </a:r>
            <a:br>
              <a:rPr dirty="0"/>
            </a:br>
            <a:r>
              <a:rPr lang="de-DE" dirty="0" smtClean="0"/>
              <a:t>    lage </a:t>
            </a:r>
            <a:r>
              <a:rPr lang="de-DE" dirty="0" smtClean="0">
                <a:solidFill>
                  <a:srgbClr val="000000"/>
                </a:solidFill>
              </a:rPr>
              <a:t>gemeinsamer Werte</a:t>
            </a:r>
          </a:p>
        </p:txBody>
      </p:sp>
      <p:sp>
        <p:nvSpPr>
          <p:cNvPr id="38" name="Textfeld 37"/>
          <p:cNvSpPr txBox="1"/>
          <p:nvPr/>
        </p:nvSpPr>
        <p:spPr>
          <a:xfrm>
            <a:off x="2000672" y="4850199"/>
            <a:ext cx="2360133" cy="1785104"/>
          </a:xfrm>
          <a:prstGeom prst="rect">
            <a:avLst/>
          </a:prstGeom>
          <a:noFill/>
        </p:spPr>
        <p:txBody>
          <a:bodyPr wrap="none" rtlCol="0">
            <a:spAutoFit/>
          </a:bodyPr>
          <a:lstStyle/>
          <a:p>
            <a:pPr>
              <a:spcBef>
                <a:spcPts val="1200"/>
              </a:spcBef>
            </a:pPr>
            <a:r>
              <a:rPr lang="de-DE" dirty="0" smtClean="0">
                <a:solidFill>
                  <a:srgbClr val="000000"/>
                </a:solidFill>
              </a:rPr>
              <a:t>1. Effizientes Lernen</a:t>
            </a:r>
          </a:p>
          <a:p>
            <a:pPr>
              <a:spcBef>
                <a:spcPts val="1200"/>
              </a:spcBef>
            </a:pPr>
            <a:r>
              <a:rPr lang="de-DE" dirty="0" smtClean="0">
                <a:solidFill>
                  <a:srgbClr val="000000"/>
                </a:solidFill>
              </a:rPr>
              <a:t>2. Inspiration</a:t>
            </a:r>
          </a:p>
          <a:p>
            <a:pPr>
              <a:spcBef>
                <a:spcPts val="1200"/>
              </a:spcBef>
            </a:pPr>
            <a:r>
              <a:rPr lang="de-DE" dirty="0" smtClean="0">
                <a:solidFill>
                  <a:srgbClr val="000000"/>
                </a:solidFill>
              </a:rPr>
              <a:t>3. Schulabschluss</a:t>
            </a:r>
          </a:p>
          <a:p>
            <a:pPr marL="457200" indent="-457200">
              <a:spcBef>
                <a:spcPts val="1200"/>
              </a:spcBef>
              <a:buFontTx/>
              <a:buAutoNum type="arabicPeriod"/>
            </a:pPr>
            <a:endParaRPr lang="de-DE" dirty="0" smtClean="0">
              <a:solidFill>
                <a:srgbClr val="000000"/>
              </a:solidFill>
            </a:endParaRPr>
          </a:p>
        </p:txBody>
      </p:sp>
      <p:sp>
        <p:nvSpPr>
          <p:cNvPr id="40" name="Textfeld 39"/>
          <p:cNvSpPr txBox="1"/>
          <p:nvPr/>
        </p:nvSpPr>
        <p:spPr>
          <a:xfrm>
            <a:off x="5359785" y="908720"/>
            <a:ext cx="4655442" cy="2862322"/>
          </a:xfrm>
          <a:prstGeom prst="rect">
            <a:avLst/>
          </a:prstGeom>
          <a:noFill/>
        </p:spPr>
        <p:txBody>
          <a:bodyPr wrap="none" rtlCol="0">
            <a:spAutoFit/>
          </a:bodyPr>
          <a:lstStyle/>
          <a:p>
            <a:pPr>
              <a:spcBef>
                <a:spcPts val="0"/>
              </a:spcBef>
            </a:pPr>
            <a:r>
              <a:rPr lang="de-DE" dirty="0" smtClean="0">
                <a:solidFill>
                  <a:srgbClr val="000000"/>
                </a:solidFill>
              </a:rPr>
              <a:t>(b</a:t>
            </a:r>
            <a:r>
              <a:rPr lang="de-DE" dirty="0" smtClean="0"/>
              <a:t>) Wie lautet Ihr Leistungsversprechen</a:t>
            </a:r>
            <a:endParaRPr lang="de-DE" dirty="0"/>
          </a:p>
          <a:p>
            <a:pPr>
              <a:spcBef>
                <a:spcPts val="0"/>
              </a:spcBef>
            </a:pPr>
            <a:r>
              <a:rPr lang="de-DE" dirty="0" smtClean="0"/>
              <a:t>      gegenüber der Interessengruppe </a:t>
            </a:r>
            <a:br>
              <a:rPr lang="de-DE" dirty="0" smtClean="0"/>
            </a:br>
            <a:r>
              <a:rPr lang="de-DE" dirty="0" smtClean="0"/>
              <a:t>      „Schüler“?</a:t>
            </a:r>
          </a:p>
          <a:p>
            <a:pPr>
              <a:spcBef>
                <a:spcPts val="0"/>
              </a:spcBef>
            </a:pPr>
            <a:endParaRPr lang="de-DE" dirty="0" smtClean="0">
              <a:solidFill>
                <a:srgbClr val="000000"/>
              </a:solidFill>
            </a:endParaRPr>
          </a:p>
          <a:p>
            <a:pPr marL="342900" indent="-342900">
              <a:spcBef>
                <a:spcPts val="0"/>
              </a:spcBef>
              <a:buFont typeface="Arial" panose="020B0604020202020204" pitchFamily="34" charset="0"/>
              <a:buChar char="•"/>
            </a:pPr>
            <a:r>
              <a:rPr lang="de-DE" dirty="0" smtClean="0">
                <a:solidFill>
                  <a:srgbClr val="000000"/>
                </a:solidFill>
              </a:rPr>
              <a:t>Christliche Bildung</a:t>
            </a:r>
          </a:p>
          <a:p>
            <a:pPr marL="342900" indent="-342900">
              <a:spcBef>
                <a:spcPts val="0"/>
              </a:spcBef>
              <a:buFont typeface="Arial" panose="020B0604020202020204" pitchFamily="34" charset="0"/>
              <a:buChar char="•"/>
            </a:pPr>
            <a:r>
              <a:rPr lang="de-DE" dirty="0" smtClean="0">
                <a:solidFill>
                  <a:srgbClr val="000000"/>
                </a:solidFill>
              </a:rPr>
              <a:t>Hervorragende Lehrqualität</a:t>
            </a:r>
          </a:p>
          <a:p>
            <a:pPr marL="342900" indent="-342900">
              <a:spcBef>
                <a:spcPts val="0"/>
              </a:spcBef>
              <a:buFont typeface="Arial" panose="020B0604020202020204" pitchFamily="34" charset="0"/>
              <a:buChar char="•"/>
            </a:pPr>
            <a:r>
              <a:rPr lang="de-DE" dirty="0" smtClean="0">
                <a:solidFill>
                  <a:srgbClr val="000000"/>
                </a:solidFill>
              </a:rPr>
              <a:t>Friedliche Atmosphäre</a:t>
            </a:r>
          </a:p>
          <a:p>
            <a:pPr marL="342900" indent="-342900">
              <a:spcBef>
                <a:spcPts val="0"/>
              </a:spcBef>
              <a:buFont typeface="Arial" panose="020B0604020202020204" pitchFamily="34" charset="0"/>
              <a:buChar char="•"/>
            </a:pPr>
            <a:r>
              <a:rPr lang="de-DE" dirty="0" smtClean="0">
                <a:solidFill>
                  <a:srgbClr val="000000"/>
                </a:solidFill>
              </a:rPr>
              <a:t>Vorbereitung auf den Arbeitsmarkt</a:t>
            </a:r>
          </a:p>
          <a:p>
            <a:pPr marL="342900" indent="-342900">
              <a:spcBef>
                <a:spcPts val="0"/>
              </a:spcBef>
              <a:buFont typeface="Arial" panose="020B0604020202020204" pitchFamily="34" charset="0"/>
              <a:buChar char="•"/>
            </a:pPr>
            <a:r>
              <a:rPr lang="de-DE" dirty="0" smtClean="0">
                <a:solidFill>
                  <a:srgbClr val="000000"/>
                </a:solidFill>
              </a:rPr>
              <a:t>….</a:t>
            </a:r>
          </a:p>
        </p:txBody>
      </p:sp>
      <p:cxnSp>
        <p:nvCxnSpPr>
          <p:cNvPr id="41" name="Gerader Verbinder 40"/>
          <p:cNvCxnSpPr/>
          <p:nvPr/>
        </p:nvCxnSpPr>
        <p:spPr bwMode="auto">
          <a:xfrm flipH="1">
            <a:off x="5277266" y="843516"/>
            <a:ext cx="3089" cy="54013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 name="Gerader Verbinder 42"/>
          <p:cNvCxnSpPr/>
          <p:nvPr/>
        </p:nvCxnSpPr>
        <p:spPr bwMode="auto">
          <a:xfrm>
            <a:off x="5326885" y="3789040"/>
            <a:ext cx="43786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7" name="Textfeld 46"/>
          <p:cNvSpPr txBox="1"/>
          <p:nvPr/>
        </p:nvSpPr>
        <p:spPr>
          <a:xfrm>
            <a:off x="5359785" y="3817843"/>
            <a:ext cx="4339650" cy="2523768"/>
          </a:xfrm>
          <a:prstGeom prst="rect">
            <a:avLst/>
          </a:prstGeom>
          <a:noFill/>
        </p:spPr>
        <p:txBody>
          <a:bodyPr wrap="square" rtlCol="0">
            <a:spAutoFit/>
          </a:bodyPr>
          <a:lstStyle/>
          <a:p>
            <a:pPr>
              <a:spcBef>
                <a:spcPts val="0"/>
              </a:spcBef>
            </a:pPr>
            <a:r>
              <a:rPr lang="de-DE" dirty="0" smtClean="0"/>
              <a:t>(c) Welche Schwächen oder Defizite </a:t>
            </a:r>
            <a:r>
              <a:rPr dirty="0"/>
              <a:t/>
            </a:r>
            <a:br>
              <a:rPr dirty="0"/>
            </a:br>
            <a:r>
              <a:rPr lang="de-DE" dirty="0" smtClean="0"/>
              <a:t>     hat Ihr Leistungsversprechen?</a:t>
            </a:r>
          </a:p>
          <a:p>
            <a:pPr>
              <a:spcBef>
                <a:spcPts val="0"/>
              </a:spcBef>
            </a:pPr>
            <a:endParaRPr lang="de-DE" sz="1800" dirty="0">
              <a:solidFill>
                <a:srgbClr val="000000"/>
              </a:solidFill>
            </a:endParaRPr>
          </a:p>
          <a:p>
            <a:pPr marL="285750" indent="-285750">
              <a:spcBef>
                <a:spcPts val="0"/>
              </a:spcBef>
              <a:buFont typeface="Arial" panose="020B0604020202020204" pitchFamily="34" charset="0"/>
              <a:buChar char="•"/>
            </a:pPr>
            <a:r>
              <a:rPr lang="de-DE" dirty="0" smtClean="0">
                <a:solidFill>
                  <a:srgbClr val="000000"/>
                </a:solidFill>
              </a:rPr>
              <a:t>Mangel an geistlichem Wissen im Kollegium</a:t>
            </a:r>
          </a:p>
          <a:p>
            <a:pPr marL="285750" indent="-285750">
              <a:spcBef>
                <a:spcPts val="0"/>
              </a:spcBef>
              <a:buFont typeface="Arial" panose="020B0604020202020204" pitchFamily="34" charset="0"/>
              <a:buChar char="•"/>
            </a:pPr>
            <a:r>
              <a:rPr lang="de-DE" dirty="0" smtClean="0">
                <a:solidFill>
                  <a:srgbClr val="000000"/>
                </a:solidFill>
              </a:rPr>
              <a:t>Keine ausreichenden Beziehungen zum Arbeitsmarkt</a:t>
            </a:r>
          </a:p>
          <a:p>
            <a:pPr marL="285750" indent="-285750">
              <a:spcBef>
                <a:spcPts val="0"/>
              </a:spcBef>
              <a:buFont typeface="Arial" panose="020B0604020202020204" pitchFamily="34" charset="0"/>
              <a:buChar char="•"/>
            </a:pPr>
            <a:r>
              <a:rPr lang="de-DE" dirty="0" smtClean="0">
                <a:solidFill>
                  <a:srgbClr val="000000"/>
                </a:solidFill>
              </a:rPr>
              <a:t>… </a:t>
            </a:r>
          </a:p>
        </p:txBody>
      </p:sp>
      <p:sp>
        <p:nvSpPr>
          <p:cNvPr id="49" name="Textfeld 48"/>
          <p:cNvSpPr txBox="1"/>
          <p:nvPr/>
        </p:nvSpPr>
        <p:spPr>
          <a:xfrm rot="1323560">
            <a:off x="207854" y="5835456"/>
            <a:ext cx="1779654" cy="584775"/>
          </a:xfrm>
          <a:prstGeom prst="rect">
            <a:avLst/>
          </a:prstGeom>
          <a:solidFill>
            <a:srgbClr val="FFFF00"/>
          </a:solidFill>
          <a:ln w="50800">
            <a:solidFill>
              <a:srgbClr val="C00000"/>
            </a:solidFill>
          </a:ln>
        </p:spPr>
        <p:txBody>
          <a:bodyPr wrap="none" rtlCol="0">
            <a:spAutoFit/>
          </a:bodyPr>
          <a:lstStyle/>
          <a:p>
            <a:r>
              <a:rPr lang="de-DE" sz="3200" i="1" dirty="0">
                <a:solidFill>
                  <a:srgbClr val="000000"/>
                </a:solidFill>
              </a:rPr>
              <a:t>Beispiel</a:t>
            </a:r>
          </a:p>
        </p:txBody>
      </p:sp>
      <p:sp>
        <p:nvSpPr>
          <p:cNvPr id="51" name="Textfeld 50"/>
          <p:cNvSpPr txBox="1"/>
          <p:nvPr/>
        </p:nvSpPr>
        <p:spPr>
          <a:xfrm>
            <a:off x="3085296" y="6288727"/>
            <a:ext cx="6011517" cy="523220"/>
          </a:xfrm>
          <a:prstGeom prst="rect">
            <a:avLst/>
          </a:prstGeom>
          <a:noFill/>
        </p:spPr>
        <p:txBody>
          <a:bodyPr wrap="none" rtlCol="0">
            <a:spAutoFit/>
          </a:bodyPr>
          <a:lstStyle/>
          <a:p>
            <a:r>
              <a:rPr lang="de-DE" sz="1400" dirty="0" smtClean="0"/>
              <a:t>Wenn Sie möchten, dann wählen Sie eine der Schulen aus Ihrer Gruppe, </a:t>
            </a:r>
            <a:br>
              <a:rPr lang="de-DE" sz="1400" dirty="0" smtClean="0"/>
            </a:br>
            <a:r>
              <a:rPr lang="de-DE" sz="1400" dirty="0" smtClean="0"/>
              <a:t>damit die Übung einen konkreten Bezug bekommt!</a:t>
            </a:r>
            <a:endParaRPr lang="de-DE" sz="1400" dirty="0">
              <a:solidFill>
                <a:srgbClr val="000000"/>
              </a:solidFill>
              <a:latin typeface="Arial Narrow" panose="020B0606020202030204" pitchFamily="34" charset="0"/>
            </a:endParaRPr>
          </a:p>
        </p:txBody>
      </p:sp>
    </p:spTree>
    <p:extLst>
      <p:ext uri="{BB962C8B-B14F-4D97-AF65-F5344CB8AC3E}">
        <p14:creationId xmlns:p14="http://schemas.microsoft.com/office/powerpoint/2010/main" val="1041928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de-DE" noProof="0" dirty="0" smtClean="0"/>
          </a:p>
        </p:txBody>
      </p:sp>
      <p:sp>
        <p:nvSpPr>
          <p:cNvPr id="44035" name="Rectangle 3"/>
          <p:cNvSpPr>
            <a:spLocks noChangeArrowheads="1"/>
          </p:cNvSpPr>
          <p:nvPr/>
        </p:nvSpPr>
        <p:spPr bwMode="auto">
          <a:xfrm>
            <a:off x="450850" y="2205038"/>
            <a:ext cx="9004300" cy="2736850"/>
          </a:xfrm>
          <a:prstGeom prst="rect">
            <a:avLst/>
          </a:prstGeom>
          <a:solidFill>
            <a:schemeClr val="accent2"/>
          </a:solidFill>
          <a:ln w="12700">
            <a:noFill/>
            <a:miter lim="800000"/>
            <a:headEnd/>
            <a:tailEnd/>
          </a:ln>
        </p:spPr>
        <p:txBody>
          <a:bodyPr anchor="ctr"/>
          <a:lstStyle/>
          <a:p>
            <a:pPr algn="ctr" eaLnBrk="0" hangingPunct="0">
              <a:lnSpc>
                <a:spcPct val="110000"/>
              </a:lnSpc>
              <a:spcBef>
                <a:spcPct val="20000"/>
              </a:spcBef>
            </a:pPr>
            <a:r>
              <a:rPr lang="de-DE" sz="3600" b="1" dirty="0" smtClean="0">
                <a:solidFill>
                  <a:srgbClr val="246237"/>
                </a:solidFill>
                <a:latin typeface="Arial" charset="0"/>
              </a:rPr>
              <a:t>Ausgewählte Fallbeispiele</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2556" y="4105015"/>
            <a:ext cx="3280889" cy="2187259"/>
          </a:xfrm>
          <a:prstGeom prst="rect">
            <a:avLst/>
          </a:prstGeom>
        </p:spPr>
      </p:pic>
    </p:spTree>
    <p:extLst>
      <p:ext uri="{BB962C8B-B14F-4D97-AF65-F5344CB8AC3E}">
        <p14:creationId xmlns:p14="http://schemas.microsoft.com/office/powerpoint/2010/main" val="259400007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de-DE" noProof="0" dirty="0" smtClean="0"/>
          </a:p>
        </p:txBody>
      </p:sp>
      <p:sp>
        <p:nvSpPr>
          <p:cNvPr id="44035" name="Rectangle 3"/>
          <p:cNvSpPr>
            <a:spLocks noChangeArrowheads="1"/>
          </p:cNvSpPr>
          <p:nvPr/>
        </p:nvSpPr>
        <p:spPr bwMode="auto">
          <a:xfrm>
            <a:off x="450850" y="2205038"/>
            <a:ext cx="9004300" cy="2736850"/>
          </a:xfrm>
          <a:prstGeom prst="rect">
            <a:avLst/>
          </a:prstGeom>
          <a:solidFill>
            <a:schemeClr val="accent2"/>
          </a:solidFill>
          <a:ln w="12700">
            <a:noFill/>
            <a:miter lim="800000"/>
            <a:headEnd/>
            <a:tailEnd/>
          </a:ln>
        </p:spPr>
        <p:txBody>
          <a:bodyPr anchor="ctr"/>
          <a:lstStyle/>
          <a:p>
            <a:pPr algn="ctr" eaLnBrk="0" hangingPunct="0">
              <a:lnSpc>
                <a:spcPct val="110000"/>
              </a:lnSpc>
              <a:spcBef>
                <a:spcPct val="20000"/>
              </a:spcBef>
            </a:pPr>
            <a:r>
              <a:rPr lang="de-DE" sz="3600" b="1" dirty="0" smtClean="0">
                <a:solidFill>
                  <a:srgbClr val="246237"/>
                </a:solidFill>
                <a:latin typeface="Arial" charset="0"/>
              </a:rPr>
              <a:t>Zusammenfassung und abschließende Bemerkungen</a:t>
            </a:r>
          </a:p>
        </p:txBody>
      </p:sp>
    </p:spTree>
    <p:extLst>
      <p:ext uri="{BB962C8B-B14F-4D97-AF65-F5344CB8AC3E}">
        <p14:creationId xmlns:p14="http://schemas.microsoft.com/office/powerpoint/2010/main" val="306083305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2" descr="helmet mouse klein"/>
          <p:cNvPicPr>
            <a:picLocks noChangeAspect="1" noChangeArrowheads="1"/>
          </p:cNvPicPr>
          <p:nvPr/>
        </p:nvPicPr>
        <p:blipFill>
          <a:blip r:embed="rId2" cstate="print"/>
          <a:srcRect/>
          <a:stretch>
            <a:fillRect/>
          </a:stretch>
        </p:blipFill>
        <p:spPr bwMode="auto">
          <a:xfrm>
            <a:off x="-26772" y="-94298"/>
            <a:ext cx="9932772" cy="5409248"/>
          </a:xfrm>
          <a:prstGeom prst="rect">
            <a:avLst/>
          </a:prstGeom>
          <a:noFill/>
          <a:ln w="9525">
            <a:noFill/>
            <a:miter lim="800000"/>
            <a:headEnd/>
            <a:tailEnd/>
          </a:ln>
        </p:spPr>
      </p:pic>
    </p:spTree>
    <p:extLst>
      <p:ext uri="{BB962C8B-B14F-4D97-AF65-F5344CB8AC3E}">
        <p14:creationId xmlns:p14="http://schemas.microsoft.com/office/powerpoint/2010/main" val="221913429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dirty="0" smtClean="0"/>
              <a:t>Überlegungen und Plan für das weitere Vorgehen: Was nehme ich mit nach Hause?</a:t>
            </a:r>
            <a:endParaRPr lang="de-DE" noProof="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497" y="1665662"/>
            <a:ext cx="5089295" cy="3816971"/>
          </a:xfrm>
          <a:prstGeom prst="rect">
            <a:avLst/>
          </a:prstGeom>
        </p:spPr>
      </p:pic>
      <p:sp>
        <p:nvSpPr>
          <p:cNvPr id="5" name="Rechteck 4"/>
          <p:cNvSpPr/>
          <p:nvPr/>
        </p:nvSpPr>
        <p:spPr bwMode="auto">
          <a:xfrm>
            <a:off x="3008784" y="1124744"/>
            <a:ext cx="2088232" cy="4392488"/>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2000" b="0" i="0" u="none" strike="noStrike" cap="none" normalizeH="0" baseline="0" dirty="0" smtClean="0">
              <a:ln>
                <a:noFill/>
              </a:ln>
              <a:solidFill>
                <a:schemeClr val="tx1"/>
              </a:solidFill>
              <a:effectLst/>
              <a:latin typeface="Arial" charset="0"/>
            </a:endParaRPr>
          </a:p>
        </p:txBody>
      </p:sp>
      <p:sp>
        <p:nvSpPr>
          <p:cNvPr id="3" name="Inhaltsplatzhalter 2"/>
          <p:cNvSpPr>
            <a:spLocks noGrp="1"/>
          </p:cNvSpPr>
          <p:nvPr>
            <p:ph idx="1"/>
          </p:nvPr>
        </p:nvSpPr>
        <p:spPr>
          <a:xfrm>
            <a:off x="3077777" y="1052090"/>
            <a:ext cx="6487515" cy="4393134"/>
          </a:xfrm>
        </p:spPr>
        <p:txBody>
          <a:bodyPr/>
          <a:lstStyle/>
          <a:p>
            <a:pPr marL="0" indent="0">
              <a:buNone/>
            </a:pPr>
            <a:endParaRPr lang="de-DE" noProof="0" dirty="0" smtClean="0"/>
          </a:p>
          <a:p>
            <a:r>
              <a:rPr lang="de-DE" noProof="0" dirty="0" smtClean="0"/>
              <a:t>Welche Erkenntnisse waren für mich ausschlaggebend?</a:t>
            </a:r>
          </a:p>
          <a:p>
            <a:r>
              <a:rPr lang="de-DE" noProof="0" dirty="0" smtClean="0"/>
              <a:t>Welche Erkenntnisse haben die größte Relevanz für meine Schule?</a:t>
            </a:r>
          </a:p>
          <a:p>
            <a:r>
              <a:rPr lang="de-DE" noProof="0" dirty="0" smtClean="0"/>
              <a:t>Was werde ich damit anfangen?</a:t>
            </a:r>
          </a:p>
          <a:p>
            <a:r>
              <a:rPr lang="de-DE" noProof="0" dirty="0" smtClean="0"/>
              <a:t>Was werde ich an meiner Schule verändern?</a:t>
            </a:r>
          </a:p>
          <a:p>
            <a:r>
              <a:rPr lang="de-DE" noProof="0" dirty="0" smtClean="0"/>
              <a:t>Welche Schritte werde ich innerhalb der nächsten drei Monate einleiten?</a:t>
            </a:r>
          </a:p>
          <a:p>
            <a:pPr marL="0" indent="0">
              <a:buNone/>
            </a:pPr>
            <a:r>
              <a:rPr lang="de-DE" noProof="0" dirty="0" smtClean="0"/>
              <a:t>Bitte heften Sie </a:t>
            </a:r>
            <a:r>
              <a:rPr lang="de-DE" u="sng" noProof="0" dirty="0" smtClean="0"/>
              <a:t>eine</a:t>
            </a:r>
            <a:r>
              <a:rPr lang="de-DE" noProof="0" dirty="0" smtClean="0"/>
              <a:t> Erkenntnis/</a:t>
            </a:r>
            <a:r>
              <a:rPr lang="de-DE" u="sng" noProof="0" dirty="0" smtClean="0"/>
              <a:t>ein</a:t>
            </a:r>
            <a:r>
              <a:rPr lang="de-DE" noProof="0" dirty="0" smtClean="0"/>
              <a:t> Ergebnis an die Wand!</a:t>
            </a:r>
            <a:endParaRPr lang="de-DE" noProof="0" dirty="0"/>
          </a:p>
        </p:txBody>
      </p:sp>
    </p:spTree>
    <p:extLst>
      <p:ext uri="{BB962C8B-B14F-4D97-AF65-F5344CB8AC3E}">
        <p14:creationId xmlns:p14="http://schemas.microsoft.com/office/powerpoint/2010/main" val="29173511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de-DE" noProof="0" dirty="0" smtClean="0"/>
              <a:t>Kontakt</a:t>
            </a:r>
          </a:p>
        </p:txBody>
      </p:sp>
      <p:sp>
        <p:nvSpPr>
          <p:cNvPr id="1907715" name="Rectangle 3"/>
          <p:cNvSpPr>
            <a:spLocks noGrp="1" noChangeArrowheads="1"/>
          </p:cNvSpPr>
          <p:nvPr>
            <p:ph idx="1"/>
          </p:nvPr>
        </p:nvSpPr>
        <p:spPr>
          <a:xfrm>
            <a:off x="273050" y="981075"/>
            <a:ext cx="7993063" cy="4751388"/>
          </a:xfrm>
        </p:spPr>
        <p:txBody>
          <a:bodyPr/>
          <a:lstStyle/>
          <a:p>
            <a:pPr eaLnBrk="1" hangingPunct="1">
              <a:defRPr/>
            </a:pPr>
            <a:r>
              <a:rPr lang="de-DE" sz="2000" noProof="0" dirty="0" smtClean="0">
                <a:solidFill>
                  <a:schemeClr val="tx1">
                    <a:lumMod val="50000"/>
                    <a:lumOff val="50000"/>
                  </a:schemeClr>
                </a:solidFill>
              </a:rPr>
              <a:t>Prof. Dr. Günter Müller-Stewens</a:t>
            </a:r>
          </a:p>
          <a:p>
            <a:pPr eaLnBrk="1" hangingPunct="1">
              <a:defRPr/>
            </a:pPr>
            <a:r>
              <a:rPr lang="de-DE" sz="2000" noProof="0" dirty="0" smtClean="0">
                <a:solidFill>
                  <a:schemeClr val="tx1">
                    <a:lumMod val="50000"/>
                    <a:lumOff val="50000"/>
                  </a:schemeClr>
                </a:solidFill>
              </a:rPr>
              <a:t>Institut für Betriebswirtschaft</a:t>
            </a:r>
            <a:r>
              <a:rPr lang="de-DE" noProof="0" dirty="0" smtClean="0"/>
              <a:t/>
            </a:r>
            <a:br>
              <a:rPr lang="de-DE" noProof="0" dirty="0" smtClean="0"/>
            </a:br>
            <a:r>
              <a:rPr lang="de-DE" sz="2000" noProof="0" dirty="0" smtClean="0">
                <a:solidFill>
                  <a:schemeClr val="tx1">
                    <a:lumMod val="50000"/>
                    <a:lumOff val="50000"/>
                  </a:schemeClr>
                </a:solidFill>
              </a:rPr>
              <a:t>Universität St. Gallen</a:t>
            </a:r>
            <a:r>
              <a:rPr lang="de-DE" noProof="0" dirty="0" smtClean="0"/>
              <a:t/>
            </a:r>
            <a:br>
              <a:rPr lang="de-DE" noProof="0" dirty="0" smtClean="0"/>
            </a:br>
            <a:r>
              <a:rPr lang="de-DE" sz="2000" noProof="0" dirty="0" smtClean="0">
                <a:solidFill>
                  <a:schemeClr val="tx1">
                    <a:lumMod val="50000"/>
                    <a:lumOff val="50000"/>
                  </a:schemeClr>
                </a:solidFill>
              </a:rPr>
              <a:t>Dufourstrasse</a:t>
            </a:r>
            <a:r>
              <a:rPr lang="de-DE" noProof="0" dirty="0" smtClean="0"/>
              <a:t> </a:t>
            </a:r>
            <a:r>
              <a:rPr lang="de-DE" sz="2000" noProof="0" dirty="0" smtClean="0">
                <a:solidFill>
                  <a:schemeClr val="tx1">
                    <a:lumMod val="50000"/>
                    <a:lumOff val="50000"/>
                  </a:schemeClr>
                </a:solidFill>
              </a:rPr>
              <a:t>40a</a:t>
            </a:r>
            <a:r>
              <a:rPr lang="de-DE" noProof="0" dirty="0" smtClean="0"/>
              <a:t/>
            </a:r>
            <a:br>
              <a:rPr lang="de-DE" noProof="0" dirty="0" smtClean="0"/>
            </a:br>
            <a:r>
              <a:rPr lang="de-DE" sz="2000" noProof="0" dirty="0" smtClean="0">
                <a:solidFill>
                  <a:schemeClr val="tx1">
                    <a:lumMod val="50000"/>
                    <a:lumOff val="50000"/>
                  </a:schemeClr>
                </a:solidFill>
              </a:rPr>
              <a:t>CH-9000 St. Gallen</a:t>
            </a:r>
            <a:r>
              <a:rPr lang="de-DE" noProof="0" dirty="0" smtClean="0"/>
              <a:t/>
            </a:r>
            <a:br>
              <a:rPr lang="de-DE" noProof="0" dirty="0" smtClean="0"/>
            </a:br>
            <a:r>
              <a:rPr lang="de-DE" sz="2000" noProof="0" dirty="0" smtClean="0">
                <a:solidFill>
                  <a:schemeClr val="tx1">
                    <a:lumMod val="50000"/>
                    <a:lumOff val="50000"/>
                  </a:schemeClr>
                </a:solidFill>
              </a:rPr>
              <a:t>Schweiz</a:t>
            </a:r>
          </a:p>
          <a:p>
            <a:pPr eaLnBrk="1" hangingPunct="1">
              <a:defRPr/>
            </a:pPr>
            <a:r>
              <a:rPr lang="de-DE" sz="2000" noProof="0" dirty="0" smtClean="0">
                <a:solidFill>
                  <a:schemeClr val="tx1">
                    <a:lumMod val="50000"/>
                    <a:lumOff val="50000"/>
                  </a:schemeClr>
                </a:solidFill>
              </a:rPr>
              <a:t>Telefon +41 (0) 71 / 224 2357</a:t>
            </a:r>
            <a:r>
              <a:rPr lang="de-DE" noProof="0" dirty="0" smtClean="0"/>
              <a:t/>
            </a:r>
            <a:br>
              <a:rPr lang="de-DE" noProof="0" dirty="0" smtClean="0"/>
            </a:br>
            <a:r>
              <a:rPr lang="de-DE" sz="2000" noProof="0" dirty="0" smtClean="0">
                <a:solidFill>
                  <a:schemeClr val="tx1">
                    <a:lumMod val="50000"/>
                    <a:lumOff val="50000"/>
                  </a:schemeClr>
                </a:solidFill>
              </a:rPr>
              <a:t>Fax +41 (0) 71 / 224 2355</a:t>
            </a:r>
          </a:p>
          <a:p>
            <a:pPr eaLnBrk="1" hangingPunct="1">
              <a:defRPr/>
            </a:pPr>
            <a:r>
              <a:rPr lang="de-DE" sz="2000" noProof="0" dirty="0" smtClean="0">
                <a:solidFill>
                  <a:schemeClr val="tx1">
                    <a:lumMod val="50000"/>
                    <a:lumOff val="50000"/>
                  </a:schemeClr>
                </a:solidFill>
              </a:rPr>
              <a:t>E-Mail: guenter.mueller-stewens@unisg.ch</a:t>
            </a:r>
          </a:p>
        </p:txBody>
      </p:sp>
      <p:pic>
        <p:nvPicPr>
          <p:cNvPr id="9" name="Picture 1" descr="http://ecx.images-amazon.com/images/I/41eMlapJ1yL._SS500_.jpg"/>
          <p:cNvPicPr>
            <a:picLocks noChangeAspect="1" noChangeArrowheads="1"/>
          </p:cNvPicPr>
          <p:nvPr/>
        </p:nvPicPr>
        <p:blipFill>
          <a:blip r:embed="rId2" cstate="print"/>
          <a:srcRect/>
          <a:stretch>
            <a:fillRect/>
          </a:stretch>
        </p:blipFill>
        <p:spPr bwMode="auto">
          <a:xfrm>
            <a:off x="7678756" y="2251755"/>
            <a:ext cx="2310242" cy="2310242"/>
          </a:xfrm>
          <a:prstGeom prst="rect">
            <a:avLst/>
          </a:prstGeom>
          <a:noFill/>
          <a:ln w="9525">
            <a:noFill/>
            <a:miter lim="800000"/>
            <a:headEnd/>
            <a:tailEnd/>
          </a:ln>
        </p:spPr>
      </p:pic>
      <p:pic>
        <p:nvPicPr>
          <p:cNvPr id="10" name="Picture 7" descr="978-3-7910-2854-5"/>
          <p:cNvPicPr>
            <a:picLocks noChangeAspect="1" noChangeArrowheads="1"/>
          </p:cNvPicPr>
          <p:nvPr/>
        </p:nvPicPr>
        <p:blipFill>
          <a:blip r:embed="rId3" cstate="print"/>
          <a:srcRect/>
          <a:stretch>
            <a:fillRect/>
          </a:stretch>
        </p:blipFill>
        <p:spPr bwMode="auto">
          <a:xfrm>
            <a:off x="6337280" y="3429000"/>
            <a:ext cx="1618925" cy="2295537"/>
          </a:xfrm>
          <a:prstGeom prst="rect">
            <a:avLst/>
          </a:prstGeom>
          <a:noFill/>
          <a:ln w="9525">
            <a:noFill/>
            <a:miter lim="800000"/>
            <a:headEnd/>
            <a:tailEnd/>
          </a:ln>
        </p:spPr>
      </p:pic>
      <p:pic>
        <p:nvPicPr>
          <p:cNvPr id="11" name="Picture 9" descr="978-3-7910-2868-2"/>
          <p:cNvPicPr>
            <a:picLocks noChangeAspect="1" noChangeArrowheads="1"/>
          </p:cNvPicPr>
          <p:nvPr/>
        </p:nvPicPr>
        <p:blipFill>
          <a:blip r:embed="rId4" cstate="print"/>
          <a:srcRect/>
          <a:stretch>
            <a:fillRect/>
          </a:stretch>
        </p:blipFill>
        <p:spPr bwMode="auto">
          <a:xfrm>
            <a:off x="8152010" y="4540872"/>
            <a:ext cx="1363949" cy="1925972"/>
          </a:xfrm>
          <a:prstGeom prst="rect">
            <a:avLst/>
          </a:prstGeom>
          <a:noFill/>
          <a:ln w="9525">
            <a:noFill/>
            <a:miter lim="800000"/>
            <a:headEnd/>
            <a:tailEnd/>
          </a:ln>
        </p:spPr>
      </p:pic>
      <p:pic>
        <p:nvPicPr>
          <p:cNvPr id="12" name="Picture 3" descr="http://ecx.images-amazon.com/images/I/41N8x6kiMNL._SS500_.jpg"/>
          <p:cNvPicPr>
            <a:picLocks noChangeAspect="1" noChangeArrowheads="1"/>
          </p:cNvPicPr>
          <p:nvPr/>
        </p:nvPicPr>
        <p:blipFill>
          <a:blip r:embed="rId5" cstate="print"/>
          <a:srcRect/>
          <a:stretch>
            <a:fillRect/>
          </a:stretch>
        </p:blipFill>
        <p:spPr bwMode="auto">
          <a:xfrm>
            <a:off x="7840024" y="300402"/>
            <a:ext cx="1954294" cy="1954294"/>
          </a:xfrm>
          <a:prstGeom prst="rect">
            <a:avLst/>
          </a:prstGeom>
          <a:noFill/>
        </p:spPr>
      </p:pic>
      <p:pic>
        <p:nvPicPr>
          <p:cNvPr id="13" name="Picture 2" descr="978-3-7910-2789-0"/>
          <p:cNvPicPr>
            <a:picLocks noChangeAspect="1" noChangeArrowheads="1"/>
          </p:cNvPicPr>
          <p:nvPr/>
        </p:nvPicPr>
        <p:blipFill>
          <a:blip r:embed="rId6" cstate="print"/>
          <a:srcRect/>
          <a:stretch>
            <a:fillRect/>
          </a:stretch>
        </p:blipFill>
        <p:spPr bwMode="auto">
          <a:xfrm>
            <a:off x="6337280" y="981525"/>
            <a:ext cx="1618925" cy="2286013"/>
          </a:xfrm>
          <a:prstGeom prst="rect">
            <a:avLst/>
          </a:prstGeom>
          <a:noFill/>
          <a:ln w="9525">
            <a:noFill/>
            <a:miter lim="800000"/>
            <a:headEnd/>
            <a:tailEnd/>
          </a:ln>
        </p:spPr>
      </p:pic>
    </p:spTree>
    <p:extLst>
      <p:ext uri="{BB962C8B-B14F-4D97-AF65-F5344CB8AC3E}">
        <p14:creationId xmlns:p14="http://schemas.microsoft.com/office/powerpoint/2010/main" val="345538015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20552" y="1052736"/>
            <a:ext cx="7772400" cy="5467584"/>
          </a:xfrm>
        </p:spPr>
        <p:txBody>
          <a:bodyPr>
            <a:noAutofit/>
          </a:bodyPr>
          <a:lstStyle/>
          <a:p>
            <a:pPr algn="ctr">
              <a:lnSpc>
                <a:spcPct val="150000"/>
              </a:lnSpc>
            </a:pPr>
            <a:r>
              <a:rPr lang="de-DE" b="1" dirty="0" smtClean="0">
                <a:effectLst/>
              </a:rPr>
              <a:t>Von Einem </a:t>
            </a:r>
            <a:r>
              <a:rPr lang="de-DE" b="1" dirty="0" smtClean="0">
                <a:solidFill>
                  <a:srgbClr val="FF0000"/>
                </a:solidFill>
                <a:effectLst/>
              </a:rPr>
              <a:t>Teufelskreis</a:t>
            </a:r>
            <a:r>
              <a:rPr lang="de-DE" dirty="0" smtClean="0"/>
              <a:t> </a:t>
            </a:r>
            <a:br>
              <a:rPr lang="de-DE" dirty="0" smtClean="0"/>
            </a:br>
            <a:r>
              <a:rPr lang="de-DE" b="1" dirty="0" smtClean="0">
                <a:effectLst/>
              </a:rPr>
              <a:t>zu Einem </a:t>
            </a:r>
            <a:r>
              <a:rPr lang="de-DE" b="1" dirty="0" smtClean="0">
                <a:solidFill>
                  <a:srgbClr val="FF0000"/>
                </a:solidFill>
                <a:effectLst/>
              </a:rPr>
              <a:t>Tugendkreis</a:t>
            </a:r>
            <a:r>
              <a:rPr lang="de-DE" b="1" dirty="0" smtClean="0">
                <a:effectLst/>
              </a:rPr>
              <a:t>: </a:t>
            </a:r>
            <a:r>
              <a:rPr lang="de-DE" dirty="0" smtClean="0"/>
              <a:t/>
            </a:r>
            <a:br>
              <a:rPr lang="de-DE" dirty="0" smtClean="0"/>
            </a:br>
            <a:r>
              <a:rPr lang="de-DE" b="1" dirty="0" smtClean="0">
                <a:effectLst/>
              </a:rPr>
              <a:t>für einen Kulturwandel an unseren</a:t>
            </a:r>
            <a:r>
              <a:rPr lang="de-DE" dirty="0" smtClean="0"/>
              <a:t> </a:t>
            </a:r>
            <a:r>
              <a:rPr lang="de-DE" b="1" dirty="0" smtClean="0">
                <a:effectLst/>
              </a:rPr>
              <a:t>Schulen</a:t>
            </a:r>
            <a:r>
              <a:rPr lang="de-DE" dirty="0" smtClean="0">
                <a:effectLst/>
              </a:rPr>
              <a:t>.</a:t>
            </a:r>
            <a:r>
              <a:rPr lang="de-DE" dirty="0" smtClean="0"/>
              <a:t/>
            </a:r>
            <a:br>
              <a:rPr lang="de-DE" dirty="0" smtClean="0"/>
            </a:br>
            <a:endParaRPr lang="de-DE" b="1" dirty="0"/>
          </a:p>
        </p:txBody>
      </p:sp>
    </p:spTree>
    <p:extLst>
      <p:ext uri="{BB962C8B-B14F-4D97-AF65-F5344CB8AC3E}">
        <p14:creationId xmlns:p14="http://schemas.microsoft.com/office/powerpoint/2010/main" val="20855987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1164071"/>
            <a:ext cx="7772400" cy="4515167"/>
          </a:xfrm>
        </p:spPr>
        <p:txBody>
          <a:bodyPr>
            <a:noAutofit/>
          </a:bodyPr>
          <a:lstStyle/>
          <a:p>
            <a:r>
              <a:rPr lang="de-DE" sz="3200" noProof="0" dirty="0" smtClean="0">
                <a:effectLst/>
              </a:rPr>
              <a:t>Wie es einen </a:t>
            </a:r>
            <a:r>
              <a:rPr lang="de-DE" sz="3200" noProof="0" dirty="0" smtClean="0">
                <a:solidFill>
                  <a:srgbClr val="FF0000"/>
                </a:solidFill>
                <a:effectLst/>
              </a:rPr>
              <a:t>bitteren und bösen Eifer gibt</a:t>
            </a:r>
            <a:r>
              <a:rPr lang="de-DE" sz="3200" noProof="0" dirty="0" smtClean="0">
                <a:effectLst/>
              </a:rPr>
              <a:t>, der von Gott trennt und zur Hölle führt, so gibt es </a:t>
            </a:r>
            <a:r>
              <a:rPr lang="de-DE" sz="3200" noProof="0" dirty="0" smtClean="0">
                <a:solidFill>
                  <a:srgbClr val="FF0000"/>
                </a:solidFill>
                <a:effectLst/>
              </a:rPr>
              <a:t>den guten Eifer</a:t>
            </a:r>
            <a:r>
              <a:rPr lang="de-DE" sz="3200" noProof="0" dirty="0" smtClean="0">
                <a:effectLst/>
              </a:rPr>
              <a:t>, der von den Sünden trennt, zu Gott und zum ewigen Leben führt. Diesen Eifer sollen also die Mönche mit glühender Liebe in die Tat umsetzen.</a:t>
            </a:r>
            <a:r>
              <a:rPr lang="de-DE" noProof="0" dirty="0" smtClean="0"/>
              <a:t/>
            </a:r>
            <a:br>
              <a:rPr lang="de-DE" noProof="0" dirty="0" smtClean="0"/>
            </a:br>
            <a:r>
              <a:rPr lang="de-DE" noProof="0" dirty="0" smtClean="0"/>
              <a:t/>
            </a:r>
            <a:br>
              <a:rPr lang="de-DE" noProof="0" dirty="0" smtClean="0"/>
            </a:br>
            <a:r>
              <a:rPr lang="de-DE" sz="3200" noProof="0" dirty="0" smtClean="0">
                <a:effectLst/>
              </a:rPr>
              <a:t>(RB 72, 1)</a:t>
            </a:r>
            <a:endParaRPr lang="de-DE" sz="3200" noProof="0" dirty="0">
              <a:effectLst/>
            </a:endParaRPr>
          </a:p>
        </p:txBody>
      </p:sp>
    </p:spTree>
    <p:extLst>
      <p:ext uri="{BB962C8B-B14F-4D97-AF65-F5344CB8AC3E}">
        <p14:creationId xmlns:p14="http://schemas.microsoft.com/office/powerpoint/2010/main" val="143065954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332656"/>
            <a:ext cx="7772400" cy="4824536"/>
          </a:xfrm>
        </p:spPr>
        <p:txBody>
          <a:bodyPr>
            <a:noAutofit/>
          </a:bodyPr>
          <a:lstStyle/>
          <a:p>
            <a:pPr lvl="0"/>
            <a:r>
              <a:rPr lang="de-DE" sz="4000" baseline="30000" noProof="0" dirty="0" smtClean="0">
                <a:effectLst/>
              </a:rPr>
              <a:t>Wie</a:t>
            </a:r>
            <a:r>
              <a:rPr lang="de-DE" noProof="0" dirty="0" smtClean="0"/>
              <a:t> </a:t>
            </a:r>
            <a:r>
              <a:rPr lang="de-DE" sz="4000" baseline="30000" noProof="0" dirty="0" smtClean="0">
                <a:effectLst/>
              </a:rPr>
              <a:t>es</a:t>
            </a:r>
            <a:r>
              <a:rPr lang="de-DE" noProof="0" dirty="0" smtClean="0"/>
              <a:t> </a:t>
            </a:r>
            <a:r>
              <a:rPr lang="de-DE" sz="4000" b="1" baseline="30000" noProof="0" dirty="0" smtClean="0">
                <a:effectLst/>
              </a:rPr>
              <a:t>einen</a:t>
            </a:r>
            <a:r>
              <a:rPr lang="de-DE" noProof="0" dirty="0" smtClean="0"/>
              <a:t> </a:t>
            </a:r>
            <a:r>
              <a:rPr lang="de-DE" sz="4000" b="1" baseline="30000" noProof="0" dirty="0" smtClean="0">
                <a:effectLst/>
              </a:rPr>
              <a:t>Teufelskreis</a:t>
            </a:r>
            <a:r>
              <a:rPr lang="de-DE" noProof="0" dirty="0" smtClean="0"/>
              <a:t> </a:t>
            </a:r>
            <a:r>
              <a:rPr lang="de-DE" sz="4000" baseline="30000" noProof="0" dirty="0" smtClean="0">
                <a:effectLst/>
              </a:rPr>
              <a:t>gibt, der</a:t>
            </a:r>
            <a:r>
              <a:rPr lang="de-DE" noProof="0" dirty="0" smtClean="0"/>
              <a:t> </a:t>
            </a:r>
            <a:r>
              <a:rPr lang="de-DE" sz="4000" baseline="30000" noProof="0" dirty="0" smtClean="0">
                <a:effectLst/>
              </a:rPr>
              <a:t>von Gott trennt und zu </a:t>
            </a:r>
            <a:r>
              <a:rPr lang="de-DE" sz="4000" b="1" baseline="30000" noProof="0" dirty="0" smtClean="0">
                <a:effectLst/>
              </a:rPr>
              <a:t>Traurigkeit</a:t>
            </a:r>
            <a:r>
              <a:rPr lang="de-DE" noProof="0" dirty="0" smtClean="0"/>
              <a:t> </a:t>
            </a:r>
            <a:r>
              <a:rPr lang="de-DE" sz="4000" b="1" baseline="30000" noProof="0" dirty="0" smtClean="0">
                <a:effectLst/>
              </a:rPr>
              <a:t>und Einsamkeit</a:t>
            </a:r>
            <a:r>
              <a:rPr lang="de-DE" sz="4000" baseline="30000" noProof="0" dirty="0" smtClean="0">
                <a:effectLst/>
              </a:rPr>
              <a:t> führt, </a:t>
            </a:r>
            <a:r>
              <a:rPr lang="de-DE" sz="4000" baseline="30000" noProof="0" dirty="0" smtClean="0">
                <a:solidFill>
                  <a:srgbClr val="FF0000"/>
                </a:solidFill>
                <a:effectLst/>
              </a:rPr>
              <a:t>so gibt es</a:t>
            </a:r>
            <a:r>
              <a:rPr lang="de-DE" noProof="0" dirty="0" smtClean="0"/>
              <a:t> </a:t>
            </a:r>
            <a:r>
              <a:rPr lang="de-DE" sz="4000" baseline="30000" noProof="0" dirty="0" smtClean="0">
                <a:solidFill>
                  <a:srgbClr val="FF0000"/>
                </a:solidFill>
                <a:effectLst/>
              </a:rPr>
              <a:t>den</a:t>
            </a:r>
            <a:r>
              <a:rPr lang="de-DE" noProof="0" dirty="0" smtClean="0"/>
              <a:t> </a:t>
            </a:r>
            <a:r>
              <a:rPr lang="de-DE" sz="4000" b="1" baseline="30000" noProof="0" dirty="0" smtClean="0">
                <a:solidFill>
                  <a:srgbClr val="FF0000"/>
                </a:solidFill>
                <a:effectLst/>
              </a:rPr>
              <a:t>Tugendkreis</a:t>
            </a:r>
            <a:r>
              <a:rPr lang="de-DE" noProof="0" dirty="0" smtClean="0"/>
              <a:t> </a:t>
            </a:r>
            <a:r>
              <a:rPr lang="de-DE" sz="4000" baseline="30000" noProof="0" dirty="0" smtClean="0">
                <a:solidFill>
                  <a:srgbClr val="FF0000"/>
                </a:solidFill>
                <a:effectLst/>
              </a:rPr>
              <a:t>der</a:t>
            </a:r>
            <a:r>
              <a:rPr lang="de-DE" noProof="0" dirty="0" smtClean="0"/>
              <a:t> </a:t>
            </a:r>
            <a:r>
              <a:rPr lang="de-DE" sz="4000" baseline="30000" noProof="0" dirty="0" smtClean="0">
                <a:solidFill>
                  <a:srgbClr val="FF0000"/>
                </a:solidFill>
                <a:effectLst/>
              </a:rPr>
              <a:t>von den Sünden trennt, zu Gott und zu </a:t>
            </a:r>
            <a:r>
              <a:rPr lang="de-DE" sz="4000" b="1" baseline="30000" noProof="0" dirty="0" smtClean="0">
                <a:solidFill>
                  <a:srgbClr val="FF0000"/>
                </a:solidFill>
                <a:effectLst/>
              </a:rPr>
              <a:t>Freude, Wohlergehen und Erfüllung </a:t>
            </a:r>
            <a:r>
              <a:rPr lang="de-DE" sz="4000" baseline="30000" dirty="0" smtClean="0">
                <a:effectLst/>
              </a:rPr>
              <a:t>führt. </a:t>
            </a:r>
            <a:r>
              <a:rPr lang="de-DE" noProof="0" dirty="0" smtClean="0"/>
              <a:t/>
            </a:r>
            <a:br>
              <a:rPr lang="de-DE" noProof="0" dirty="0" smtClean="0"/>
            </a:br>
            <a:r>
              <a:rPr lang="de-DE" sz="4000" baseline="30000" noProof="0" dirty="0" smtClean="0">
                <a:effectLst/>
              </a:rPr>
              <a:t>Diesen</a:t>
            </a:r>
            <a:r>
              <a:rPr lang="de-DE" noProof="0" dirty="0" smtClean="0"/>
              <a:t> </a:t>
            </a:r>
            <a:r>
              <a:rPr lang="de-DE" sz="4000" b="1" baseline="30000" noProof="0" dirty="0" smtClean="0">
                <a:effectLst/>
              </a:rPr>
              <a:t>Tugendkreis</a:t>
            </a:r>
            <a:r>
              <a:rPr lang="de-DE" noProof="0" dirty="0" smtClean="0"/>
              <a:t> </a:t>
            </a:r>
            <a:r>
              <a:rPr lang="de-DE" sz="4000" baseline="30000" noProof="0" dirty="0" smtClean="0">
                <a:effectLst/>
              </a:rPr>
              <a:t>also sollen die</a:t>
            </a:r>
            <a:r>
              <a:rPr lang="de-DE" noProof="0" dirty="0" smtClean="0"/>
              <a:t> </a:t>
            </a:r>
            <a:r>
              <a:rPr lang="de-DE" sz="4000" baseline="30000" noProof="0" dirty="0" smtClean="0">
                <a:effectLst/>
              </a:rPr>
              <a:t>Mönche</a:t>
            </a:r>
            <a:r>
              <a:rPr lang="de-DE" noProof="0" dirty="0" smtClean="0"/>
              <a:t> </a:t>
            </a:r>
            <a:r>
              <a:rPr lang="de-DE" sz="4000" b="0" baseline="30000" noProof="0" dirty="0" smtClean="0">
                <a:effectLst/>
              </a:rPr>
              <a:t>mit</a:t>
            </a:r>
            <a:r>
              <a:rPr lang="de-DE" noProof="0" dirty="0" smtClean="0"/>
              <a:t> </a:t>
            </a:r>
            <a:r>
              <a:rPr lang="de-DE" sz="4000" baseline="30000" noProof="0" dirty="0" smtClean="0">
                <a:effectLst/>
              </a:rPr>
              <a:t>glühender Liebe</a:t>
            </a:r>
            <a:r>
              <a:rPr lang="de-DE" noProof="0" dirty="0" smtClean="0"/>
              <a:t> </a:t>
            </a:r>
            <a:r>
              <a:rPr lang="de-DE" sz="4000" baseline="30000" noProof="0" dirty="0" smtClean="0">
                <a:effectLst/>
              </a:rPr>
              <a:t>und </a:t>
            </a:r>
            <a:r>
              <a:rPr lang="de-DE" sz="4000" b="1" baseline="30000" noProof="0" dirty="0" smtClean="0">
                <a:effectLst/>
              </a:rPr>
              <a:t>Vorstellungskraft</a:t>
            </a:r>
            <a:r>
              <a:rPr lang="de-DE" noProof="0" dirty="0" smtClean="0"/>
              <a:t> </a:t>
            </a:r>
            <a:br>
              <a:rPr lang="de-DE" noProof="0" dirty="0" smtClean="0"/>
            </a:br>
            <a:r>
              <a:rPr lang="de-DE" sz="4000" b="1" baseline="30000" noProof="0" dirty="0" smtClean="0">
                <a:effectLst/>
              </a:rPr>
              <a:t>fördern</a:t>
            </a:r>
            <a:r>
              <a:rPr lang="de-DE" sz="3200" baseline="30000" noProof="0" dirty="0" smtClean="0">
                <a:effectLst/>
              </a:rPr>
              <a:t>.</a:t>
            </a:r>
            <a:r>
              <a:rPr lang="de-DE" noProof="0" dirty="0" smtClean="0"/>
              <a:t/>
            </a:r>
            <a:br>
              <a:rPr lang="de-DE" noProof="0" dirty="0" smtClean="0"/>
            </a:br>
            <a:r>
              <a:rPr lang="de-DE" noProof="0" dirty="0" smtClean="0"/>
              <a:t/>
            </a:r>
            <a:br>
              <a:rPr lang="de-DE" noProof="0" dirty="0" smtClean="0"/>
            </a:br>
            <a:r>
              <a:rPr lang="de-DE" sz="3200" noProof="0" dirty="0" smtClean="0">
                <a:effectLst/>
              </a:rPr>
              <a:t>(RB 72, 1)</a:t>
            </a:r>
            <a:endParaRPr lang="de-DE" sz="3200" noProof="0" dirty="0">
              <a:effectLst/>
            </a:endParaRPr>
          </a:p>
        </p:txBody>
      </p:sp>
    </p:spTree>
    <p:extLst>
      <p:ext uri="{BB962C8B-B14F-4D97-AF65-F5344CB8AC3E}">
        <p14:creationId xmlns:p14="http://schemas.microsoft.com/office/powerpoint/2010/main" val="186809461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1164071"/>
            <a:ext cx="8566720" cy="4515167"/>
          </a:xfrm>
        </p:spPr>
        <p:txBody>
          <a:bodyPr>
            <a:noAutofit/>
          </a:bodyPr>
          <a:lstStyle/>
          <a:p>
            <a:pPr lvl="0" algn="l">
              <a:buClr>
                <a:srgbClr val="FF0000"/>
              </a:buClr>
              <a:buSzPct val="65000"/>
            </a:pPr>
            <a:r>
              <a:rPr lang="de-DE" sz="3200" noProof="0" dirty="0" smtClean="0">
                <a:effectLst/>
              </a:rPr>
              <a:t>-  die Disziplin stärken</a:t>
            </a:r>
            <a:r>
              <a:rPr lang="de-DE" noProof="0" dirty="0" smtClean="0"/>
              <a:t/>
            </a:r>
            <a:br>
              <a:rPr lang="de-DE" noProof="0" dirty="0" smtClean="0"/>
            </a:br>
            <a:r>
              <a:rPr lang="de-DE" sz="3200" noProof="0" dirty="0" smtClean="0">
                <a:effectLst/>
              </a:rPr>
              <a:t>-  die persönliche Freiheit einschränken</a:t>
            </a:r>
            <a:r>
              <a:rPr lang="de-DE" noProof="0" dirty="0" smtClean="0"/>
              <a:t/>
            </a:r>
            <a:br>
              <a:rPr lang="de-DE" noProof="0" dirty="0" smtClean="0"/>
            </a:br>
            <a:r>
              <a:rPr lang="de-DE" sz="3200" noProof="0" dirty="0" smtClean="0">
                <a:effectLst/>
              </a:rPr>
              <a:t>-  schwierige Menschen wegschicken</a:t>
            </a:r>
            <a:r>
              <a:rPr lang="de-DE" noProof="0" dirty="0" smtClean="0"/>
              <a:t> </a:t>
            </a:r>
            <a:br>
              <a:rPr lang="de-DE" noProof="0" dirty="0" smtClean="0"/>
            </a:br>
            <a:r>
              <a:rPr lang="de-DE" noProof="0" dirty="0" smtClean="0"/>
              <a:t/>
            </a:r>
            <a:br>
              <a:rPr lang="de-DE" noProof="0" dirty="0" smtClean="0"/>
            </a:br>
            <a:r>
              <a:rPr lang="de-DE" sz="3200" noProof="0" dirty="0" smtClean="0">
                <a:solidFill>
                  <a:srgbClr val="FF0000"/>
                </a:solidFill>
                <a:effectLst/>
              </a:rPr>
              <a:t>-  um eine neue Dynamik, einen neuen </a:t>
            </a:r>
            <a:br>
              <a:rPr lang="de-DE" sz="3200" noProof="0" dirty="0" smtClean="0">
                <a:solidFill>
                  <a:srgbClr val="FF0000"/>
                </a:solidFill>
                <a:effectLst/>
              </a:rPr>
            </a:br>
            <a:r>
              <a:rPr lang="de-DE" sz="3200" noProof="0" dirty="0" smtClean="0">
                <a:solidFill>
                  <a:srgbClr val="FF0000"/>
                </a:solidFill>
                <a:effectLst/>
              </a:rPr>
              <a:t>   Prozess </a:t>
            </a:r>
            <a:r>
              <a:rPr lang="de-DE" sz="3200" noProof="0" dirty="0" err="1" smtClean="0">
                <a:solidFill>
                  <a:srgbClr val="FF0000"/>
                </a:solidFill>
                <a:effectLst/>
              </a:rPr>
              <a:t>anzustoSSen</a:t>
            </a:r>
            <a:r>
              <a:rPr lang="de-DE" noProof="0" dirty="0" smtClean="0"/>
              <a:t/>
            </a:r>
            <a:br>
              <a:rPr lang="de-DE" noProof="0" dirty="0" smtClean="0"/>
            </a:br>
            <a:r>
              <a:rPr lang="de-DE" noProof="0" dirty="0" smtClean="0"/>
              <a:t/>
            </a:r>
            <a:br>
              <a:rPr lang="de-DE" noProof="0" dirty="0" smtClean="0"/>
            </a:br>
            <a:r>
              <a:rPr lang="de-DE" noProof="0" dirty="0" smtClean="0"/>
              <a:t/>
            </a:r>
            <a:br>
              <a:rPr lang="de-DE" noProof="0" dirty="0" smtClean="0"/>
            </a:br>
            <a:r>
              <a:rPr lang="de-DE" noProof="0" dirty="0" smtClean="0"/>
              <a:t> </a:t>
            </a:r>
            <a:endParaRPr lang="de-DE" sz="3200" noProof="0" dirty="0">
              <a:solidFill>
                <a:srgbClr val="FF0000"/>
              </a:solidFill>
              <a:effectLst/>
            </a:endParaRPr>
          </a:p>
        </p:txBody>
      </p:sp>
    </p:spTree>
    <p:extLst>
      <p:ext uri="{BB962C8B-B14F-4D97-AF65-F5344CB8AC3E}">
        <p14:creationId xmlns:p14="http://schemas.microsoft.com/office/powerpoint/2010/main" val="85530877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3330133084_a0e97ccf5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0"/>
            <a:ext cx="9144000" cy="6858000"/>
          </a:xfrm>
          <a:prstGeom prst="rect">
            <a:avLst/>
          </a:prstGeom>
        </p:spPr>
      </p:pic>
      <p:pic>
        <p:nvPicPr>
          <p:cNvPr id="4" name="Immagine 3" descr="meS0Y6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7648" y="3616479"/>
            <a:ext cx="3897352" cy="3156856"/>
          </a:xfrm>
          <a:prstGeom prst="rect">
            <a:avLst/>
          </a:prstGeom>
          <a:ln w="190500" cap="sq">
            <a:solidFill>
              <a:schemeClr val="bg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66599282"/>
      </p:ext>
    </p:extLst>
  </p:cSld>
  <p:clrMapOvr>
    <a:masterClrMapping/>
  </p:clrMapOvr>
  <p:transition spd="slow">
    <p:wipe/>
  </p:transition>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Echo">
  <a:themeElements>
    <a:clrScheme name="Echo 15">
      <a:dk1>
        <a:srgbClr val="000000"/>
      </a:dk1>
      <a:lt1>
        <a:srgbClr val="FFFFFF"/>
      </a:lt1>
      <a:dk2>
        <a:srgbClr val="246237"/>
      </a:dk2>
      <a:lt2>
        <a:srgbClr val="4D4D4D"/>
      </a:lt2>
      <a:accent1>
        <a:srgbClr val="C2FFA3"/>
      </a:accent1>
      <a:accent2>
        <a:srgbClr val="B2B2B2"/>
      </a:accent2>
      <a:accent3>
        <a:srgbClr val="FFFFFF"/>
      </a:accent3>
      <a:accent4>
        <a:srgbClr val="000000"/>
      </a:accent4>
      <a:accent5>
        <a:srgbClr val="DDFFCE"/>
      </a:accent5>
      <a:accent6>
        <a:srgbClr val="A1A1A1"/>
      </a:accent6>
      <a:hlink>
        <a:srgbClr val="EDE76D"/>
      </a:hlink>
      <a:folHlink>
        <a:srgbClr val="CC0000"/>
      </a:folHlink>
    </a:clrScheme>
    <a:fontScheme name="Ech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
      <a:clrScheme name="Echo 11">
        <a:dk1>
          <a:srgbClr val="000000"/>
        </a:dk1>
        <a:lt1>
          <a:srgbClr val="FFFFFF"/>
        </a:lt1>
        <a:dk2>
          <a:srgbClr val="01BF40"/>
        </a:dk2>
        <a:lt2>
          <a:srgbClr val="B2B2B2"/>
        </a:lt2>
        <a:accent1>
          <a:srgbClr val="AFFE68"/>
        </a:accent1>
        <a:accent2>
          <a:srgbClr val="82D088"/>
        </a:accent2>
        <a:accent3>
          <a:srgbClr val="FFFFFF"/>
        </a:accent3>
        <a:accent4>
          <a:srgbClr val="000000"/>
        </a:accent4>
        <a:accent5>
          <a:srgbClr val="D4FEB9"/>
        </a:accent5>
        <a:accent6>
          <a:srgbClr val="75BC7B"/>
        </a:accent6>
        <a:hlink>
          <a:srgbClr val="0292FE"/>
        </a:hlink>
        <a:folHlink>
          <a:srgbClr val="DC5E00"/>
        </a:folHlink>
      </a:clrScheme>
      <a:clrMap bg1="lt1" tx1="dk1" bg2="lt2" tx2="dk2" accent1="accent1" accent2="accent2" accent3="accent3" accent4="accent4" accent5="accent5" accent6="accent6" hlink="hlink" folHlink="folHlink"/>
    </a:extraClrScheme>
    <a:extraClrScheme>
      <a:clrScheme name="Echo 12">
        <a:dk1>
          <a:srgbClr val="000000"/>
        </a:dk1>
        <a:lt1>
          <a:srgbClr val="FFFFFF"/>
        </a:lt1>
        <a:dk2>
          <a:srgbClr val="000000"/>
        </a:dk2>
        <a:lt2>
          <a:srgbClr val="B2B2B2"/>
        </a:lt2>
        <a:accent1>
          <a:srgbClr val="AFFE68"/>
        </a:accent1>
        <a:accent2>
          <a:srgbClr val="82D088"/>
        </a:accent2>
        <a:accent3>
          <a:srgbClr val="FFFFFF"/>
        </a:accent3>
        <a:accent4>
          <a:srgbClr val="000000"/>
        </a:accent4>
        <a:accent5>
          <a:srgbClr val="D4FEB9"/>
        </a:accent5>
        <a:accent6>
          <a:srgbClr val="75BC7B"/>
        </a:accent6>
        <a:hlink>
          <a:srgbClr val="0292FE"/>
        </a:hlink>
        <a:folHlink>
          <a:srgbClr val="DC5E00"/>
        </a:folHlink>
      </a:clrScheme>
      <a:clrMap bg1="lt1" tx1="dk1" bg2="lt2" tx2="dk2" accent1="accent1" accent2="accent2" accent3="accent3" accent4="accent4" accent5="accent5" accent6="accent6" hlink="hlink" folHlink="folHlink"/>
    </a:extraClrScheme>
    <a:extraClrScheme>
      <a:clrScheme name="Echo 13">
        <a:dk1>
          <a:srgbClr val="000000"/>
        </a:dk1>
        <a:lt1>
          <a:srgbClr val="FFFFFF"/>
        </a:lt1>
        <a:dk2>
          <a:srgbClr val="000000"/>
        </a:dk2>
        <a:lt2>
          <a:srgbClr val="B2B2B2"/>
        </a:lt2>
        <a:accent1>
          <a:srgbClr val="AFFE68"/>
        </a:accent1>
        <a:accent2>
          <a:srgbClr val="62C469"/>
        </a:accent2>
        <a:accent3>
          <a:srgbClr val="FFFFFF"/>
        </a:accent3>
        <a:accent4>
          <a:srgbClr val="000000"/>
        </a:accent4>
        <a:accent5>
          <a:srgbClr val="D4FEB9"/>
        </a:accent5>
        <a:accent6>
          <a:srgbClr val="58B15E"/>
        </a:accent6>
        <a:hlink>
          <a:srgbClr val="0292FE"/>
        </a:hlink>
        <a:folHlink>
          <a:srgbClr val="DC5E00"/>
        </a:folHlink>
      </a:clrScheme>
      <a:clrMap bg1="lt1" tx1="dk1" bg2="lt2" tx2="dk2" accent1="accent1" accent2="accent2" accent3="accent3" accent4="accent4" accent5="accent5" accent6="accent6" hlink="hlink" folHlink="folHlink"/>
    </a:extraClrScheme>
    <a:extraClrScheme>
      <a:clrScheme name="Echo 14">
        <a:dk1>
          <a:srgbClr val="000000"/>
        </a:dk1>
        <a:lt1>
          <a:srgbClr val="FFFFFF"/>
        </a:lt1>
        <a:dk2>
          <a:srgbClr val="246237"/>
        </a:dk2>
        <a:lt2>
          <a:srgbClr val="4D4D4D"/>
        </a:lt2>
        <a:accent1>
          <a:srgbClr val="C2FFA3"/>
        </a:accent1>
        <a:accent2>
          <a:srgbClr val="B2B2B2"/>
        </a:accent2>
        <a:accent3>
          <a:srgbClr val="FFFFFF"/>
        </a:accent3>
        <a:accent4>
          <a:srgbClr val="000000"/>
        </a:accent4>
        <a:accent5>
          <a:srgbClr val="DDFFCE"/>
        </a:accent5>
        <a:accent6>
          <a:srgbClr val="A1A1A1"/>
        </a:accent6>
        <a:hlink>
          <a:srgbClr val="EDE76D"/>
        </a:hlink>
        <a:folHlink>
          <a:srgbClr val="BC6666"/>
        </a:folHlink>
      </a:clrScheme>
      <a:clrMap bg1="lt1" tx1="dk1" bg2="lt2" tx2="dk2" accent1="accent1" accent2="accent2" accent3="accent3" accent4="accent4" accent5="accent5" accent6="accent6" hlink="hlink" folHlink="folHlink"/>
    </a:extraClrScheme>
    <a:extraClrScheme>
      <a:clrScheme name="Echo 15">
        <a:dk1>
          <a:srgbClr val="000000"/>
        </a:dk1>
        <a:lt1>
          <a:srgbClr val="FFFFFF"/>
        </a:lt1>
        <a:dk2>
          <a:srgbClr val="246237"/>
        </a:dk2>
        <a:lt2>
          <a:srgbClr val="4D4D4D"/>
        </a:lt2>
        <a:accent1>
          <a:srgbClr val="C2FFA3"/>
        </a:accent1>
        <a:accent2>
          <a:srgbClr val="B2B2B2"/>
        </a:accent2>
        <a:accent3>
          <a:srgbClr val="FFFFFF"/>
        </a:accent3>
        <a:accent4>
          <a:srgbClr val="000000"/>
        </a:accent4>
        <a:accent5>
          <a:srgbClr val="DDFFCE"/>
        </a:accent5>
        <a:accent6>
          <a:srgbClr val="A1A1A1"/>
        </a:accent6>
        <a:hlink>
          <a:srgbClr val="EDE76D"/>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0</TotalTime>
  <Words>859</Words>
  <Application>Microsoft Office PowerPoint</Application>
  <PresentationFormat>A4 (21x29,7 cm)</PresentationFormat>
  <Paragraphs>166</Paragraphs>
  <Slides>44</Slides>
  <Notes>1</Notes>
  <HiddenSlides>1</HiddenSlides>
  <MMClips>0</MMClips>
  <ScaleCrop>false</ScaleCrop>
  <HeadingPairs>
    <vt:vector size="4" baseType="variant">
      <vt:variant>
        <vt:lpstr>Tema</vt:lpstr>
      </vt:variant>
      <vt:variant>
        <vt:i4>3</vt:i4>
      </vt:variant>
      <vt:variant>
        <vt:lpstr>Titoli diapositive</vt:lpstr>
      </vt:variant>
      <vt:variant>
        <vt:i4>44</vt:i4>
      </vt:variant>
    </vt:vector>
  </HeadingPairs>
  <TitlesOfParts>
    <vt:vector size="47" baseType="lpstr">
      <vt:lpstr>Echo</vt:lpstr>
      <vt:lpstr>Benutzerdefiniertes Design</vt:lpstr>
      <vt:lpstr>Terra</vt:lpstr>
      <vt:lpstr>Presentazione standard di PowerPoint</vt:lpstr>
      <vt:lpstr>Presentazione standard di PowerPoint</vt:lpstr>
      <vt:lpstr>Aufbau des Beziehungsgeflechts einer Benediktinerschule</vt:lpstr>
      <vt:lpstr>2. Schritt: Erwartungen, Leistungsversprechen und Ziele</vt:lpstr>
      <vt:lpstr>Von Einem Teufelskreis  zu Einem Tugendkreis:  für einen Kulturwandel an unseren Schulen. </vt:lpstr>
      <vt:lpstr>Wie es einen bitteren und bösen Eifer gibt, der von Gott trennt und zur Hölle führt, so gibt es den guten Eifer, der von den Sünden trennt, zu Gott und zum ewigen Leben führt. Diesen Eifer sollen also die Mönche mit glühender Liebe in die Tat umsetzen.  (RB 72, 1)</vt:lpstr>
      <vt:lpstr>Wie es einen Teufelskreis gibt, der von Gott trennt und zu Traurigkeit und Einsamkeit führt, so gibt es den Tugendkreis der von den Sünden trennt, zu Gott und zu Freude, Wohlergehen und Erfüllung führt.  Diesen Tugendkreis also sollen die Mönche mit glühender Liebe und Vorstellungskraft  fördern.  (RB 72, 1)</vt:lpstr>
      <vt:lpstr>-  die Disziplin stärken -  die persönliche Freiheit einschränken -  schwierige Menschen wegschicken   -  um eine neue Dynamik, einen neuen     Prozess anzustoSSen    </vt:lpstr>
      <vt:lpstr>Presentazione standard di PowerPoint</vt:lpstr>
      <vt:lpstr>Presentazione standard di PowerPoint</vt:lpstr>
      <vt:lpstr>Dem Raum Vorrang zu geben bedeutet  -  sich vormachen, alles in der      Gegenwart gelöst zu haben,  -  alle Räume der Macht und der     Selbstbestätigung in Besitz nehmen     zu wollen;  -  damit werden die Prozesse     eingefroren. Man beansprucht, sie     aufzuhalten.     (EG 223) </vt:lpstr>
      <vt:lpstr>Presentazione standard di PowerPoint</vt:lpstr>
      <vt:lpstr>Der Zeit Vorrang zu geben bedeutet, sich damit zu befassen, Prozesse in Gang zu setzen anstatt Räume zu besitzen. (EG 223)   Es geht darum, Handlungen zu fördern, die eine neue Dynamik in der Gesellschaft erzeugen … diese vorantreiben, auf dass sie Frucht bringe ... Dies geschehe ohne Ängstlichkeit, sondern mit klaren Überzeugungen und Entschlossenheit. (EG 224) </vt:lpstr>
      <vt:lpstr>Es gibt Handlungen, die zu Erstarrung führen, die die Dynamik und den Veränderungsprozess lähmen,   und es gibt Handlungen, die diese anstoßen und begünstigen.  </vt:lpstr>
      <vt:lpstr>Presentazione standard di PowerPoint</vt:lpstr>
      <vt:lpstr>Presentazione standard di PowerPoint</vt:lpstr>
      <vt:lpstr>Presentazione standard di PowerPoint</vt:lpstr>
      <vt:lpstr>Presentazione standard di PowerPoint</vt:lpstr>
      <vt:lpstr>Presentazione standard di PowerPoint</vt:lpstr>
      <vt:lpstr>Teufelskreis:  - es herrscht kein Vertrauen  - deshalb öffnet sich niemand - deshalb engagiert sich niemand - deshalb fühlt sich keiner verantwortlich - und deshalb wird keine Gemeinschaft aufgebaut;   die Menschen flüchten sich in den Individualismus, die Freude verschwindet, und wir beobachten immer mehr üble Nachrede, Misstrauen und Traurigkeit.</vt:lpstr>
      <vt:lpstr>Presentazione standard di PowerPoint</vt:lpstr>
      <vt:lpstr>Mehr denn je brauchen wir Männer und Frauen, die aus ihrer Erfahrung als Begleiter die Vorgehensweise kennen, die sich durch Klugheit auszeichnet sowie durch die Fähigkeit zum Verstehen, durch die Kunst des Wartens sowie durch die Fügsamkeit dem Geist gegenüber … (EG 171)  </vt:lpstr>
      <vt:lpstr>Wir müssen die Kunst des Zuhörens üben, die mehr ist als Hören. In der Verständigung mit dem anderen steht an erster Stelle die Fähigkeit des Herzens, welche Nähe möglich macht, ohne die es keine wahre geistliche Begegnung geben kann. Zuhören hilft uns, die passende Geste und das passende Wort zu finden, die uns aus der bequemen Position des Zuschauers herausholen.  (EG 171) </vt:lpstr>
      <vt:lpstr>… Damit eine gewisse Reife erlangt wird, so dass die Personen fähig werden, wirklich freie und verantwortliche Entscheidungen zu treffen, muss man mit der Zeit rechnen und unermessliche Geduld haben. (EG 171)</vt:lpstr>
      <vt:lpstr>Was der Heilige Geist in Gang setzt, ist nicht ein übertriebener Aktivismus, sondern vor allem eine aufmerksame Zuwendung zum anderen, indem man ihn „als eines Wesens mit sich selbst“ betrachtet. Diese liebevolle Zuwendung ist der Anfang einer wahren Sorge um seine Person, und von dieser Basis aus bemühe ich mich wirklich um sein Wohl. (EG 199)</vt:lpstr>
      <vt:lpstr>Die echte Liebe ist immer kontemplativ, sie erlaubt uns, dem anderen nicht aus Not oder Eitelkeit zu dienen, sondern weil es schön ist, jenseits des Scheins. … Nur auf Grundlage dieser wahren und ehrlichen Nähe können wir die Armen auf ihrem Weg zur Befreiung angemessen begleiten. (EG 199)</vt:lpstr>
      <vt:lpstr>Presentazione standard di PowerPoint</vt:lpstr>
      <vt:lpstr>Presentazione standard di PowerPoint</vt:lpstr>
      <vt:lpstr>Presentazione standard di PowerPoint</vt:lpstr>
      <vt:lpstr>Presentazione standard di PowerPoint</vt:lpstr>
      <vt:lpstr>Viele Strategien erblicken niemals das Licht der Welt</vt:lpstr>
      <vt:lpstr>Presentazione standard di PowerPoint</vt:lpstr>
      <vt:lpstr>Presentazione standard di PowerPoint</vt:lpstr>
      <vt:lpstr>(2) Strategische Initiativen sorgfältig steuern</vt:lpstr>
      <vt:lpstr>(3) Wählen Sie den richtigen Stil im Umgang mit Konflikten</vt:lpstr>
      <vt:lpstr>Presentazione standard di PowerPoint</vt:lpstr>
      <vt:lpstr>2. Schritt: Erwartungen, Leistungsversprechen und Ziele</vt:lpstr>
      <vt:lpstr>3. Schritt: Maßnahmen und Herausforderungen (IG „Schüler“)</vt:lpstr>
      <vt:lpstr>3. Schritt: Maßnahmen und Herausforderungen (IG „……“)</vt:lpstr>
      <vt:lpstr>Presentazione standard di PowerPoint</vt:lpstr>
      <vt:lpstr>Presentazione standard di PowerPoint</vt:lpstr>
      <vt:lpstr>Presentazione standard di PowerPoint</vt:lpstr>
      <vt:lpstr>Überlegungen und Plan für das weitere Vorgehen: Was nehme ich mit nach Hause?</vt:lpstr>
      <vt:lpstr>Kontakt</vt:lpstr>
    </vt:vector>
  </TitlesOfParts>
  <Company>University of St. Gallen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NMalcherek</dc:creator>
  <cp:lastModifiedBy>Admin</cp:lastModifiedBy>
  <cp:revision>677</cp:revision>
  <cp:lastPrinted>2015-07-14T10:34:29Z</cp:lastPrinted>
  <dcterms:created xsi:type="dcterms:W3CDTF">2004-11-23T08:35:58Z</dcterms:created>
  <dcterms:modified xsi:type="dcterms:W3CDTF">2016-03-31T16:24:44Z</dcterms:modified>
</cp:coreProperties>
</file>